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3" r:id="rId7"/>
    <p:sldId id="264" r:id="rId8"/>
    <p:sldId id="265" r:id="rId9"/>
    <p:sldId id="266" r:id="rId10"/>
    <p:sldId id="267" r:id="rId11"/>
    <p:sldId id="268" r:id="rId12"/>
    <p:sldId id="269" r:id="rId13"/>
    <p:sldId id="301" r:id="rId14"/>
    <p:sldId id="270" r:id="rId15"/>
    <p:sldId id="277" r:id="rId16"/>
    <p:sldId id="285" r:id="rId17"/>
    <p:sldId id="283" r:id="rId18"/>
    <p:sldId id="284" r:id="rId19"/>
    <p:sldId id="278" r:id="rId20"/>
    <p:sldId id="286" r:id="rId21"/>
    <p:sldId id="280" r:id="rId22"/>
    <p:sldId id="289" r:id="rId23"/>
    <p:sldId id="290" r:id="rId24"/>
    <p:sldId id="293" r:id="rId25"/>
    <p:sldId id="294" r:id="rId26"/>
    <p:sldId id="299" r:id="rId27"/>
    <p:sldId id="310" r:id="rId28"/>
    <p:sldId id="279" r:id="rId29"/>
    <p:sldId id="287" r:id="rId30"/>
    <p:sldId id="288" r:id="rId31"/>
    <p:sldId id="281" r:id="rId32"/>
    <p:sldId id="291" r:id="rId33"/>
    <p:sldId id="295" r:id="rId34"/>
    <p:sldId id="298" r:id="rId35"/>
    <p:sldId id="308" r:id="rId36"/>
    <p:sldId id="311" r:id="rId37"/>
    <p:sldId id="302" r:id="rId38"/>
    <p:sldId id="303" r:id="rId39"/>
    <p:sldId id="304" r:id="rId40"/>
    <p:sldId id="305" r:id="rId41"/>
    <p:sldId id="306" r:id="rId42"/>
    <p:sldId id="307" r:id="rId43"/>
    <p:sldId id="309" r:id="rId44"/>
    <p:sldId id="312" r:id="rId45"/>
    <p:sldId id="314" r:id="rId46"/>
    <p:sldId id="282" r:id="rId47"/>
    <p:sldId id="313" r:id="rId48"/>
    <p:sldId id="273" r:id="rId49"/>
    <p:sldId id="27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49" autoAdjust="0"/>
    <p:restoredTop sz="94660"/>
  </p:normalViewPr>
  <p:slideViewPr>
    <p:cSldViewPr snapToGrid="0">
      <p:cViewPr varScale="1">
        <p:scale>
          <a:sx n="55" d="100"/>
          <a:sy n="55" d="100"/>
        </p:scale>
        <p:origin x="102" y="1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10A50-39C7-4059-AD10-9416DF6D0B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D53D09-2017-48F4-A498-644EABD8BF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8B799D-F8A1-431E-8B54-8A59245283B5}"/>
              </a:ext>
            </a:extLst>
          </p:cNvPr>
          <p:cNvSpPr>
            <a:spLocks noGrp="1"/>
          </p:cNvSpPr>
          <p:nvPr>
            <p:ph type="dt" sz="half" idx="10"/>
          </p:nvPr>
        </p:nvSpPr>
        <p:spPr/>
        <p:txBody>
          <a:bodyPr/>
          <a:lstStyle/>
          <a:p>
            <a:fld id="{A9715465-A1CA-48E3-9A11-D09A6E0C2CDC}" type="datetimeFigureOut">
              <a:rPr lang="en-US" smtClean="0"/>
              <a:t>4/29/2020</a:t>
            </a:fld>
            <a:endParaRPr lang="en-US"/>
          </a:p>
        </p:txBody>
      </p:sp>
      <p:sp>
        <p:nvSpPr>
          <p:cNvPr id="5" name="Footer Placeholder 4">
            <a:extLst>
              <a:ext uri="{FF2B5EF4-FFF2-40B4-BE49-F238E27FC236}">
                <a16:creationId xmlns:a16="http://schemas.microsoft.com/office/drawing/2014/main" id="{DC23D4EF-1692-418F-B453-84A082EFD2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1F8733-52E5-4A7E-82F0-62017F731C05}"/>
              </a:ext>
            </a:extLst>
          </p:cNvPr>
          <p:cNvSpPr>
            <a:spLocks noGrp="1"/>
          </p:cNvSpPr>
          <p:nvPr>
            <p:ph type="sldNum" sz="quarter" idx="12"/>
          </p:nvPr>
        </p:nvSpPr>
        <p:spPr/>
        <p:txBody>
          <a:bodyPr/>
          <a:lstStyle/>
          <a:p>
            <a:fld id="{E5D0D814-FB89-4022-83F9-40645C51BB2D}" type="slidenum">
              <a:rPr lang="en-US" smtClean="0"/>
              <a:t>‹#›</a:t>
            </a:fld>
            <a:endParaRPr lang="en-US"/>
          </a:p>
        </p:txBody>
      </p:sp>
    </p:spTree>
    <p:extLst>
      <p:ext uri="{BB962C8B-B14F-4D97-AF65-F5344CB8AC3E}">
        <p14:creationId xmlns:p14="http://schemas.microsoft.com/office/powerpoint/2010/main" val="3009642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59A53-391D-4854-8853-51F57690D8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B98E8B-9B76-44B8-9C19-1D969E3434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88CB3-B139-4762-890E-BC586B22BB81}"/>
              </a:ext>
            </a:extLst>
          </p:cNvPr>
          <p:cNvSpPr>
            <a:spLocks noGrp="1"/>
          </p:cNvSpPr>
          <p:nvPr>
            <p:ph type="dt" sz="half" idx="10"/>
          </p:nvPr>
        </p:nvSpPr>
        <p:spPr/>
        <p:txBody>
          <a:bodyPr/>
          <a:lstStyle/>
          <a:p>
            <a:fld id="{A9715465-A1CA-48E3-9A11-D09A6E0C2CDC}" type="datetimeFigureOut">
              <a:rPr lang="en-US" smtClean="0"/>
              <a:t>4/29/2020</a:t>
            </a:fld>
            <a:endParaRPr lang="en-US"/>
          </a:p>
        </p:txBody>
      </p:sp>
      <p:sp>
        <p:nvSpPr>
          <p:cNvPr id="5" name="Footer Placeholder 4">
            <a:extLst>
              <a:ext uri="{FF2B5EF4-FFF2-40B4-BE49-F238E27FC236}">
                <a16:creationId xmlns:a16="http://schemas.microsoft.com/office/drawing/2014/main" id="{B2330AA1-D55A-41BB-BD92-C38BF0C4C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319BDB-0949-4DD0-A0F9-2304D81553ED}"/>
              </a:ext>
            </a:extLst>
          </p:cNvPr>
          <p:cNvSpPr>
            <a:spLocks noGrp="1"/>
          </p:cNvSpPr>
          <p:nvPr>
            <p:ph type="sldNum" sz="quarter" idx="12"/>
          </p:nvPr>
        </p:nvSpPr>
        <p:spPr/>
        <p:txBody>
          <a:bodyPr/>
          <a:lstStyle/>
          <a:p>
            <a:fld id="{E5D0D814-FB89-4022-83F9-40645C51BB2D}" type="slidenum">
              <a:rPr lang="en-US" smtClean="0"/>
              <a:t>‹#›</a:t>
            </a:fld>
            <a:endParaRPr lang="en-US"/>
          </a:p>
        </p:txBody>
      </p:sp>
    </p:spTree>
    <p:extLst>
      <p:ext uri="{BB962C8B-B14F-4D97-AF65-F5344CB8AC3E}">
        <p14:creationId xmlns:p14="http://schemas.microsoft.com/office/powerpoint/2010/main" val="636198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9F575B-D28B-42BA-B355-A29DB3587E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1C8F82-16F9-4D00-8045-2EF91CA011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69CDA-A28E-4E1A-838E-0B84675F3CE3}"/>
              </a:ext>
            </a:extLst>
          </p:cNvPr>
          <p:cNvSpPr>
            <a:spLocks noGrp="1"/>
          </p:cNvSpPr>
          <p:nvPr>
            <p:ph type="dt" sz="half" idx="10"/>
          </p:nvPr>
        </p:nvSpPr>
        <p:spPr/>
        <p:txBody>
          <a:bodyPr/>
          <a:lstStyle/>
          <a:p>
            <a:fld id="{A9715465-A1CA-48E3-9A11-D09A6E0C2CDC}" type="datetimeFigureOut">
              <a:rPr lang="en-US" smtClean="0"/>
              <a:t>4/29/2020</a:t>
            </a:fld>
            <a:endParaRPr lang="en-US"/>
          </a:p>
        </p:txBody>
      </p:sp>
      <p:sp>
        <p:nvSpPr>
          <p:cNvPr id="5" name="Footer Placeholder 4">
            <a:extLst>
              <a:ext uri="{FF2B5EF4-FFF2-40B4-BE49-F238E27FC236}">
                <a16:creationId xmlns:a16="http://schemas.microsoft.com/office/drawing/2014/main" id="{2652C5C8-F3F1-454F-B939-57D7DFBA0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D09EF-4182-4987-8480-982134B3608F}"/>
              </a:ext>
            </a:extLst>
          </p:cNvPr>
          <p:cNvSpPr>
            <a:spLocks noGrp="1"/>
          </p:cNvSpPr>
          <p:nvPr>
            <p:ph type="sldNum" sz="quarter" idx="12"/>
          </p:nvPr>
        </p:nvSpPr>
        <p:spPr/>
        <p:txBody>
          <a:bodyPr/>
          <a:lstStyle/>
          <a:p>
            <a:fld id="{E5D0D814-FB89-4022-83F9-40645C51BB2D}" type="slidenum">
              <a:rPr lang="en-US" smtClean="0"/>
              <a:t>‹#›</a:t>
            </a:fld>
            <a:endParaRPr lang="en-US"/>
          </a:p>
        </p:txBody>
      </p:sp>
    </p:spTree>
    <p:extLst>
      <p:ext uri="{BB962C8B-B14F-4D97-AF65-F5344CB8AC3E}">
        <p14:creationId xmlns:p14="http://schemas.microsoft.com/office/powerpoint/2010/main" val="3843478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A17D9-9351-4E6A-A21B-0096F3B96D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474455-1AD3-493C-8E2A-C9CF54659E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E7EB0E-CA68-4C31-B5A4-A616A6505321}"/>
              </a:ext>
            </a:extLst>
          </p:cNvPr>
          <p:cNvSpPr>
            <a:spLocks noGrp="1"/>
          </p:cNvSpPr>
          <p:nvPr>
            <p:ph type="dt" sz="half" idx="10"/>
          </p:nvPr>
        </p:nvSpPr>
        <p:spPr/>
        <p:txBody>
          <a:bodyPr/>
          <a:lstStyle/>
          <a:p>
            <a:fld id="{A9715465-A1CA-48E3-9A11-D09A6E0C2CDC}" type="datetimeFigureOut">
              <a:rPr lang="en-US" smtClean="0"/>
              <a:t>4/29/2020</a:t>
            </a:fld>
            <a:endParaRPr lang="en-US"/>
          </a:p>
        </p:txBody>
      </p:sp>
      <p:sp>
        <p:nvSpPr>
          <p:cNvPr id="5" name="Footer Placeholder 4">
            <a:extLst>
              <a:ext uri="{FF2B5EF4-FFF2-40B4-BE49-F238E27FC236}">
                <a16:creationId xmlns:a16="http://schemas.microsoft.com/office/drawing/2014/main" id="{046F52F0-716E-4652-BE68-6E0540642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7AE4B-1221-4739-9A77-E51B9F47F5DA}"/>
              </a:ext>
            </a:extLst>
          </p:cNvPr>
          <p:cNvSpPr>
            <a:spLocks noGrp="1"/>
          </p:cNvSpPr>
          <p:nvPr>
            <p:ph type="sldNum" sz="quarter" idx="12"/>
          </p:nvPr>
        </p:nvSpPr>
        <p:spPr/>
        <p:txBody>
          <a:bodyPr/>
          <a:lstStyle/>
          <a:p>
            <a:fld id="{E5D0D814-FB89-4022-83F9-40645C51BB2D}" type="slidenum">
              <a:rPr lang="en-US" smtClean="0"/>
              <a:t>‹#›</a:t>
            </a:fld>
            <a:endParaRPr lang="en-US"/>
          </a:p>
        </p:txBody>
      </p:sp>
    </p:spTree>
    <p:extLst>
      <p:ext uri="{BB962C8B-B14F-4D97-AF65-F5344CB8AC3E}">
        <p14:creationId xmlns:p14="http://schemas.microsoft.com/office/powerpoint/2010/main" val="4094157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6B74-1D13-4968-9F52-76DBE1CE7F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D70621-258E-405C-AE72-4B2ED3F192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0DA7FD-F3F1-4959-B8FB-BA20B4AEB80E}"/>
              </a:ext>
            </a:extLst>
          </p:cNvPr>
          <p:cNvSpPr>
            <a:spLocks noGrp="1"/>
          </p:cNvSpPr>
          <p:nvPr>
            <p:ph type="dt" sz="half" idx="10"/>
          </p:nvPr>
        </p:nvSpPr>
        <p:spPr/>
        <p:txBody>
          <a:bodyPr/>
          <a:lstStyle/>
          <a:p>
            <a:fld id="{A9715465-A1CA-48E3-9A11-D09A6E0C2CDC}" type="datetimeFigureOut">
              <a:rPr lang="en-US" smtClean="0"/>
              <a:t>4/29/2020</a:t>
            </a:fld>
            <a:endParaRPr lang="en-US"/>
          </a:p>
        </p:txBody>
      </p:sp>
      <p:sp>
        <p:nvSpPr>
          <p:cNvPr id="5" name="Footer Placeholder 4">
            <a:extLst>
              <a:ext uri="{FF2B5EF4-FFF2-40B4-BE49-F238E27FC236}">
                <a16:creationId xmlns:a16="http://schemas.microsoft.com/office/drawing/2014/main" id="{FE40AD61-95E0-443E-9BF9-A9245D78C5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45D84-AD0E-4623-B7BA-48CA743775C4}"/>
              </a:ext>
            </a:extLst>
          </p:cNvPr>
          <p:cNvSpPr>
            <a:spLocks noGrp="1"/>
          </p:cNvSpPr>
          <p:nvPr>
            <p:ph type="sldNum" sz="quarter" idx="12"/>
          </p:nvPr>
        </p:nvSpPr>
        <p:spPr/>
        <p:txBody>
          <a:bodyPr/>
          <a:lstStyle/>
          <a:p>
            <a:fld id="{E5D0D814-FB89-4022-83F9-40645C51BB2D}" type="slidenum">
              <a:rPr lang="en-US" smtClean="0"/>
              <a:t>‹#›</a:t>
            </a:fld>
            <a:endParaRPr lang="en-US"/>
          </a:p>
        </p:txBody>
      </p:sp>
    </p:spTree>
    <p:extLst>
      <p:ext uri="{BB962C8B-B14F-4D97-AF65-F5344CB8AC3E}">
        <p14:creationId xmlns:p14="http://schemas.microsoft.com/office/powerpoint/2010/main" val="2138351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6E27B-710B-4722-9ADB-A38DBF3F7B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C5CF0A-499F-4C53-A385-B9F3337155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DE6AFF-5DC8-49A0-97EB-267ED230F3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7A7943-F283-4643-B75F-9CBA9205A7E8}"/>
              </a:ext>
            </a:extLst>
          </p:cNvPr>
          <p:cNvSpPr>
            <a:spLocks noGrp="1"/>
          </p:cNvSpPr>
          <p:nvPr>
            <p:ph type="dt" sz="half" idx="10"/>
          </p:nvPr>
        </p:nvSpPr>
        <p:spPr/>
        <p:txBody>
          <a:bodyPr/>
          <a:lstStyle/>
          <a:p>
            <a:fld id="{A9715465-A1CA-48E3-9A11-D09A6E0C2CDC}" type="datetimeFigureOut">
              <a:rPr lang="en-US" smtClean="0"/>
              <a:t>4/29/2020</a:t>
            </a:fld>
            <a:endParaRPr lang="en-US"/>
          </a:p>
        </p:txBody>
      </p:sp>
      <p:sp>
        <p:nvSpPr>
          <p:cNvPr id="6" name="Footer Placeholder 5">
            <a:extLst>
              <a:ext uri="{FF2B5EF4-FFF2-40B4-BE49-F238E27FC236}">
                <a16:creationId xmlns:a16="http://schemas.microsoft.com/office/drawing/2014/main" id="{F04673A8-B803-4A72-B8C2-0011B024C7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DE2419-AC3B-4073-A7EC-5CC961E659E1}"/>
              </a:ext>
            </a:extLst>
          </p:cNvPr>
          <p:cNvSpPr>
            <a:spLocks noGrp="1"/>
          </p:cNvSpPr>
          <p:nvPr>
            <p:ph type="sldNum" sz="quarter" idx="12"/>
          </p:nvPr>
        </p:nvSpPr>
        <p:spPr/>
        <p:txBody>
          <a:bodyPr/>
          <a:lstStyle/>
          <a:p>
            <a:fld id="{E5D0D814-FB89-4022-83F9-40645C51BB2D}" type="slidenum">
              <a:rPr lang="en-US" smtClean="0"/>
              <a:t>‹#›</a:t>
            </a:fld>
            <a:endParaRPr lang="en-US"/>
          </a:p>
        </p:txBody>
      </p:sp>
    </p:spTree>
    <p:extLst>
      <p:ext uri="{BB962C8B-B14F-4D97-AF65-F5344CB8AC3E}">
        <p14:creationId xmlns:p14="http://schemas.microsoft.com/office/powerpoint/2010/main" val="1585806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1468D-2AEA-4E38-8374-1C1016ECE5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01C114-7DCB-40F8-8AB0-EF0EAFFD19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4E72BD-058E-4907-A535-3C2BA4524F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6F2041-0EEC-45D2-9B2B-FF6DE28E62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C703BB-DF20-4376-862D-573180651E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2FE1B7-FA99-401D-93FC-84F18921C775}"/>
              </a:ext>
            </a:extLst>
          </p:cNvPr>
          <p:cNvSpPr>
            <a:spLocks noGrp="1"/>
          </p:cNvSpPr>
          <p:nvPr>
            <p:ph type="dt" sz="half" idx="10"/>
          </p:nvPr>
        </p:nvSpPr>
        <p:spPr/>
        <p:txBody>
          <a:bodyPr/>
          <a:lstStyle/>
          <a:p>
            <a:fld id="{A9715465-A1CA-48E3-9A11-D09A6E0C2CDC}" type="datetimeFigureOut">
              <a:rPr lang="en-US" smtClean="0"/>
              <a:t>4/29/2020</a:t>
            </a:fld>
            <a:endParaRPr lang="en-US"/>
          </a:p>
        </p:txBody>
      </p:sp>
      <p:sp>
        <p:nvSpPr>
          <p:cNvPr id="8" name="Footer Placeholder 7">
            <a:extLst>
              <a:ext uri="{FF2B5EF4-FFF2-40B4-BE49-F238E27FC236}">
                <a16:creationId xmlns:a16="http://schemas.microsoft.com/office/drawing/2014/main" id="{B28BFB6A-56CE-4BB5-B951-5845577411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D78EBC-F96D-4942-9B1C-CD15B2F43258}"/>
              </a:ext>
            </a:extLst>
          </p:cNvPr>
          <p:cNvSpPr>
            <a:spLocks noGrp="1"/>
          </p:cNvSpPr>
          <p:nvPr>
            <p:ph type="sldNum" sz="quarter" idx="12"/>
          </p:nvPr>
        </p:nvSpPr>
        <p:spPr/>
        <p:txBody>
          <a:bodyPr/>
          <a:lstStyle/>
          <a:p>
            <a:fld id="{E5D0D814-FB89-4022-83F9-40645C51BB2D}" type="slidenum">
              <a:rPr lang="en-US" smtClean="0"/>
              <a:t>‹#›</a:t>
            </a:fld>
            <a:endParaRPr lang="en-US"/>
          </a:p>
        </p:txBody>
      </p:sp>
    </p:spTree>
    <p:extLst>
      <p:ext uri="{BB962C8B-B14F-4D97-AF65-F5344CB8AC3E}">
        <p14:creationId xmlns:p14="http://schemas.microsoft.com/office/powerpoint/2010/main" val="3298642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A3A14-42FE-434A-88E8-AF1BDFA5A9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BB011-8AB4-4444-9466-E685D61331E5}"/>
              </a:ext>
            </a:extLst>
          </p:cNvPr>
          <p:cNvSpPr>
            <a:spLocks noGrp="1"/>
          </p:cNvSpPr>
          <p:nvPr>
            <p:ph type="dt" sz="half" idx="10"/>
          </p:nvPr>
        </p:nvSpPr>
        <p:spPr/>
        <p:txBody>
          <a:bodyPr/>
          <a:lstStyle/>
          <a:p>
            <a:fld id="{A9715465-A1CA-48E3-9A11-D09A6E0C2CDC}" type="datetimeFigureOut">
              <a:rPr lang="en-US" smtClean="0"/>
              <a:t>4/29/2020</a:t>
            </a:fld>
            <a:endParaRPr lang="en-US"/>
          </a:p>
        </p:txBody>
      </p:sp>
      <p:sp>
        <p:nvSpPr>
          <p:cNvPr id="4" name="Footer Placeholder 3">
            <a:extLst>
              <a:ext uri="{FF2B5EF4-FFF2-40B4-BE49-F238E27FC236}">
                <a16:creationId xmlns:a16="http://schemas.microsoft.com/office/drawing/2014/main" id="{627BD8E1-3CB4-425D-AFD0-971286BFE4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39D458-D588-4622-B5DC-30AB592E4721}"/>
              </a:ext>
            </a:extLst>
          </p:cNvPr>
          <p:cNvSpPr>
            <a:spLocks noGrp="1"/>
          </p:cNvSpPr>
          <p:nvPr>
            <p:ph type="sldNum" sz="quarter" idx="12"/>
          </p:nvPr>
        </p:nvSpPr>
        <p:spPr/>
        <p:txBody>
          <a:bodyPr/>
          <a:lstStyle/>
          <a:p>
            <a:fld id="{E5D0D814-FB89-4022-83F9-40645C51BB2D}" type="slidenum">
              <a:rPr lang="en-US" smtClean="0"/>
              <a:t>‹#›</a:t>
            </a:fld>
            <a:endParaRPr lang="en-US"/>
          </a:p>
        </p:txBody>
      </p:sp>
    </p:spTree>
    <p:extLst>
      <p:ext uri="{BB962C8B-B14F-4D97-AF65-F5344CB8AC3E}">
        <p14:creationId xmlns:p14="http://schemas.microsoft.com/office/powerpoint/2010/main" val="2733071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4CC522-175D-43BF-B279-A04542DB6149}"/>
              </a:ext>
            </a:extLst>
          </p:cNvPr>
          <p:cNvSpPr>
            <a:spLocks noGrp="1"/>
          </p:cNvSpPr>
          <p:nvPr>
            <p:ph type="dt" sz="half" idx="10"/>
          </p:nvPr>
        </p:nvSpPr>
        <p:spPr/>
        <p:txBody>
          <a:bodyPr/>
          <a:lstStyle/>
          <a:p>
            <a:fld id="{A9715465-A1CA-48E3-9A11-D09A6E0C2CDC}" type="datetimeFigureOut">
              <a:rPr lang="en-US" smtClean="0"/>
              <a:t>4/29/2020</a:t>
            </a:fld>
            <a:endParaRPr lang="en-US"/>
          </a:p>
        </p:txBody>
      </p:sp>
      <p:sp>
        <p:nvSpPr>
          <p:cNvPr id="3" name="Footer Placeholder 2">
            <a:extLst>
              <a:ext uri="{FF2B5EF4-FFF2-40B4-BE49-F238E27FC236}">
                <a16:creationId xmlns:a16="http://schemas.microsoft.com/office/drawing/2014/main" id="{50EF0E0D-5CDB-49DC-B075-C6D37ABF42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B5B019-EBA6-4386-B007-D0D03B0EE924}"/>
              </a:ext>
            </a:extLst>
          </p:cNvPr>
          <p:cNvSpPr>
            <a:spLocks noGrp="1"/>
          </p:cNvSpPr>
          <p:nvPr>
            <p:ph type="sldNum" sz="quarter" idx="12"/>
          </p:nvPr>
        </p:nvSpPr>
        <p:spPr/>
        <p:txBody>
          <a:bodyPr/>
          <a:lstStyle/>
          <a:p>
            <a:fld id="{E5D0D814-FB89-4022-83F9-40645C51BB2D}" type="slidenum">
              <a:rPr lang="en-US" smtClean="0"/>
              <a:t>‹#›</a:t>
            </a:fld>
            <a:endParaRPr lang="en-US"/>
          </a:p>
        </p:txBody>
      </p:sp>
    </p:spTree>
    <p:extLst>
      <p:ext uri="{BB962C8B-B14F-4D97-AF65-F5344CB8AC3E}">
        <p14:creationId xmlns:p14="http://schemas.microsoft.com/office/powerpoint/2010/main" val="1056619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5B981-6768-41DE-83C1-4457B5D1E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F3B4F4-99CA-431D-A169-AAA9F8245A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0CC355-28C3-487F-93BB-959BC9EE07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072F3C-5BDF-44CA-885C-6A3D1B11ED4D}"/>
              </a:ext>
            </a:extLst>
          </p:cNvPr>
          <p:cNvSpPr>
            <a:spLocks noGrp="1"/>
          </p:cNvSpPr>
          <p:nvPr>
            <p:ph type="dt" sz="half" idx="10"/>
          </p:nvPr>
        </p:nvSpPr>
        <p:spPr/>
        <p:txBody>
          <a:bodyPr/>
          <a:lstStyle/>
          <a:p>
            <a:fld id="{A9715465-A1CA-48E3-9A11-D09A6E0C2CDC}" type="datetimeFigureOut">
              <a:rPr lang="en-US" smtClean="0"/>
              <a:t>4/29/2020</a:t>
            </a:fld>
            <a:endParaRPr lang="en-US"/>
          </a:p>
        </p:txBody>
      </p:sp>
      <p:sp>
        <p:nvSpPr>
          <p:cNvPr id="6" name="Footer Placeholder 5">
            <a:extLst>
              <a:ext uri="{FF2B5EF4-FFF2-40B4-BE49-F238E27FC236}">
                <a16:creationId xmlns:a16="http://schemas.microsoft.com/office/drawing/2014/main" id="{5B945E62-BAE3-4BDE-95BD-45B19312D5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569B84-9D52-4237-95B7-1DE9B8ECB22A}"/>
              </a:ext>
            </a:extLst>
          </p:cNvPr>
          <p:cNvSpPr>
            <a:spLocks noGrp="1"/>
          </p:cNvSpPr>
          <p:nvPr>
            <p:ph type="sldNum" sz="quarter" idx="12"/>
          </p:nvPr>
        </p:nvSpPr>
        <p:spPr/>
        <p:txBody>
          <a:bodyPr/>
          <a:lstStyle/>
          <a:p>
            <a:fld id="{E5D0D814-FB89-4022-83F9-40645C51BB2D}" type="slidenum">
              <a:rPr lang="en-US" smtClean="0"/>
              <a:t>‹#›</a:t>
            </a:fld>
            <a:endParaRPr lang="en-US"/>
          </a:p>
        </p:txBody>
      </p:sp>
    </p:spTree>
    <p:extLst>
      <p:ext uri="{BB962C8B-B14F-4D97-AF65-F5344CB8AC3E}">
        <p14:creationId xmlns:p14="http://schemas.microsoft.com/office/powerpoint/2010/main" val="1420025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55558-56ED-423D-9B0F-07049BEDB0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6C4E3D-67BD-4003-B3A8-329A4C01D5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A2BAA2-A40A-403E-ACE7-D59BEBB85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9590F5-3391-462D-9799-C3DD46FEA4C4}"/>
              </a:ext>
            </a:extLst>
          </p:cNvPr>
          <p:cNvSpPr>
            <a:spLocks noGrp="1"/>
          </p:cNvSpPr>
          <p:nvPr>
            <p:ph type="dt" sz="half" idx="10"/>
          </p:nvPr>
        </p:nvSpPr>
        <p:spPr/>
        <p:txBody>
          <a:bodyPr/>
          <a:lstStyle/>
          <a:p>
            <a:fld id="{A9715465-A1CA-48E3-9A11-D09A6E0C2CDC}" type="datetimeFigureOut">
              <a:rPr lang="en-US" smtClean="0"/>
              <a:t>4/29/2020</a:t>
            </a:fld>
            <a:endParaRPr lang="en-US"/>
          </a:p>
        </p:txBody>
      </p:sp>
      <p:sp>
        <p:nvSpPr>
          <p:cNvPr id="6" name="Footer Placeholder 5">
            <a:extLst>
              <a:ext uri="{FF2B5EF4-FFF2-40B4-BE49-F238E27FC236}">
                <a16:creationId xmlns:a16="http://schemas.microsoft.com/office/drawing/2014/main" id="{2A9FBD71-995A-4B40-A61F-E35A8C3AF3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AEEECB-3C02-4B26-88B0-C296C2815BDA}"/>
              </a:ext>
            </a:extLst>
          </p:cNvPr>
          <p:cNvSpPr>
            <a:spLocks noGrp="1"/>
          </p:cNvSpPr>
          <p:nvPr>
            <p:ph type="sldNum" sz="quarter" idx="12"/>
          </p:nvPr>
        </p:nvSpPr>
        <p:spPr/>
        <p:txBody>
          <a:bodyPr/>
          <a:lstStyle/>
          <a:p>
            <a:fld id="{E5D0D814-FB89-4022-83F9-40645C51BB2D}" type="slidenum">
              <a:rPr lang="en-US" smtClean="0"/>
              <a:t>‹#›</a:t>
            </a:fld>
            <a:endParaRPr lang="en-US"/>
          </a:p>
        </p:txBody>
      </p:sp>
    </p:spTree>
    <p:extLst>
      <p:ext uri="{BB962C8B-B14F-4D97-AF65-F5344CB8AC3E}">
        <p14:creationId xmlns:p14="http://schemas.microsoft.com/office/powerpoint/2010/main" val="1421496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CCBB6E-E118-4658-8A34-DCB3B3035E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072278-2501-42EB-85BE-151D98B3F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0740F-A848-4DC2-8D9C-4AA5A2F132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715465-A1CA-48E3-9A11-D09A6E0C2CDC}" type="datetimeFigureOut">
              <a:rPr lang="en-US" smtClean="0"/>
              <a:t>4/29/2020</a:t>
            </a:fld>
            <a:endParaRPr lang="en-US"/>
          </a:p>
        </p:txBody>
      </p:sp>
      <p:sp>
        <p:nvSpPr>
          <p:cNvPr id="5" name="Footer Placeholder 4">
            <a:extLst>
              <a:ext uri="{FF2B5EF4-FFF2-40B4-BE49-F238E27FC236}">
                <a16:creationId xmlns:a16="http://schemas.microsoft.com/office/drawing/2014/main" id="{AEB16EAC-394F-487B-9611-871BF4FC50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458E13-8E56-4B85-8D52-2340B19C6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D0D814-FB89-4022-83F9-40645C51BB2D}" type="slidenum">
              <a:rPr lang="en-US" smtClean="0"/>
              <a:t>‹#›</a:t>
            </a:fld>
            <a:endParaRPr lang="en-US"/>
          </a:p>
        </p:txBody>
      </p:sp>
    </p:spTree>
    <p:extLst>
      <p:ext uri="{BB962C8B-B14F-4D97-AF65-F5344CB8AC3E}">
        <p14:creationId xmlns:p14="http://schemas.microsoft.com/office/powerpoint/2010/main" val="3888634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psu.instructure.com/courses/2051439"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hyperlink" Target="https://www.kaggle.com/paultimothymooney/chest-xray-pneumonia"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3.png"/><Relationship Id="rId4" Type="http://schemas.openxmlformats.org/officeDocument/2006/relationships/image" Target="../media/image15.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slideLayout" Target="../slideLayouts/slideLayout2.xml"/><Relationship Id="rId7" Type="http://schemas.openxmlformats.org/officeDocument/2006/relationships/image" Target="../media/image37.jpe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6.jpeg"/><Relationship Id="rId5" Type="http://schemas.openxmlformats.org/officeDocument/2006/relationships/image" Target="../media/image35.jpeg"/><Relationship Id="rId10" Type="http://schemas.openxmlformats.org/officeDocument/2006/relationships/image" Target="../media/image3.png"/><Relationship Id="rId4" Type="http://schemas.openxmlformats.org/officeDocument/2006/relationships/image" Target="../media/image34.jpeg"/><Relationship Id="rId9" Type="http://schemas.openxmlformats.org/officeDocument/2006/relationships/image" Target="../media/image39.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3.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52.png"/><Relationship Id="rId5" Type="http://schemas.openxmlformats.org/officeDocument/2006/relationships/image" Target="../media/image1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image" Target="../media/image57.png"/><Relationship Id="rId16"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3.png"/><Relationship Id="rId4" Type="http://schemas.openxmlformats.org/officeDocument/2006/relationships/hyperlink" Target="http://dx.doi.org/10.17632/rscbjbr9sj.3" TargetMode="Externa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hyperlink" Target="https://www.who.int/" TargetMode="External"/><Relationship Id="rId5" Type="http://schemas.openxmlformats.org/officeDocument/2006/relationships/hyperlink" Target="https://www.researchgate.net/figure/An-illustration-of-the-Pyramid-Pooling-Module-PPM_fig2_330700867" TargetMode="External"/><Relationship Id="rId4" Type="http://schemas.openxmlformats.org/officeDocument/2006/relationships/hyperlink" Target="https://towardsdatascience.com/review-dilated-convolution-semantic-segmentation-9d5a5bd768f5"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video" Target="../media/media8.mp4"/><Relationship Id="rId7" Type="http://schemas.openxmlformats.org/officeDocument/2006/relationships/audio" Target="../media/media10.m4a"/><Relationship Id="rId2" Type="http://schemas.microsoft.com/office/2007/relationships/media" Target="../media/media8.mp4"/><Relationship Id="rId1" Type="http://schemas.openxmlformats.org/officeDocument/2006/relationships/tags" Target="../tags/tag1.xml"/><Relationship Id="rId6" Type="http://schemas.microsoft.com/office/2007/relationships/media" Target="../media/media10.m4a"/><Relationship Id="rId11" Type="http://schemas.openxmlformats.org/officeDocument/2006/relationships/image" Target="../media/image3.png"/><Relationship Id="rId5" Type="http://schemas.openxmlformats.org/officeDocument/2006/relationships/video" Target="../media/media9.mp4"/><Relationship Id="rId10" Type="http://schemas.openxmlformats.org/officeDocument/2006/relationships/image" Target="../media/image8.png"/><Relationship Id="rId4" Type="http://schemas.microsoft.com/office/2007/relationships/media" Target="../media/media9.mp4"/><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513A4-40BB-4A13-BADA-55B60655B7E3}"/>
              </a:ext>
            </a:extLst>
          </p:cNvPr>
          <p:cNvSpPr>
            <a:spLocks noGrp="1"/>
          </p:cNvSpPr>
          <p:nvPr>
            <p:ph type="ctrTitle"/>
          </p:nvPr>
        </p:nvSpPr>
        <p:spPr>
          <a:xfrm>
            <a:off x="1524000" y="201337"/>
            <a:ext cx="7988969" cy="1747190"/>
          </a:xfrm>
        </p:spPr>
        <p:txBody>
          <a:bodyPr>
            <a:normAutofit fontScale="90000"/>
          </a:bodyPr>
          <a:lstStyle/>
          <a:p>
            <a:pPr fontAlgn="t"/>
            <a:r>
              <a:rPr lang="en-US" sz="4600" b="1" dirty="0"/>
              <a:t>CSE 583 / EE 552</a:t>
            </a:r>
            <a:br>
              <a:rPr lang="en-US" sz="4600" b="1" dirty="0"/>
            </a:br>
            <a:r>
              <a:rPr lang="en-US" sz="4600" b="1" u="sng" dirty="0">
                <a:hlinkClick r:id="rId4"/>
              </a:rPr>
              <a:t>Pattern Recognition and Machine Learning</a:t>
            </a:r>
            <a:endParaRPr lang="en-US" sz="4600" b="1" dirty="0"/>
          </a:p>
        </p:txBody>
      </p:sp>
      <p:sp>
        <p:nvSpPr>
          <p:cNvPr id="3" name="Subtitle 2">
            <a:extLst>
              <a:ext uri="{FF2B5EF4-FFF2-40B4-BE49-F238E27FC236}">
                <a16:creationId xmlns:a16="http://schemas.microsoft.com/office/drawing/2014/main" id="{7E7835FE-9F24-477D-B776-394AC3A51820}"/>
              </a:ext>
            </a:extLst>
          </p:cNvPr>
          <p:cNvSpPr>
            <a:spLocks noGrp="1"/>
          </p:cNvSpPr>
          <p:nvPr>
            <p:ph type="subTitle" idx="1"/>
          </p:nvPr>
        </p:nvSpPr>
        <p:spPr>
          <a:xfrm>
            <a:off x="1524000" y="2135353"/>
            <a:ext cx="9144000" cy="873709"/>
          </a:xfrm>
        </p:spPr>
        <p:txBody>
          <a:bodyPr>
            <a:normAutofit/>
          </a:bodyPr>
          <a:lstStyle/>
          <a:p>
            <a:pPr lvl="0" algn="l" eaLnBrk="0" fontAlgn="base" hangingPunct="0">
              <a:lnSpc>
                <a:spcPct val="100000"/>
              </a:lnSpc>
              <a:spcBef>
                <a:spcPct val="0"/>
              </a:spcBef>
              <a:spcAft>
                <a:spcPct val="0"/>
              </a:spcAft>
            </a:pPr>
            <a:r>
              <a:rPr lang="en-US" altLang="en-US" b="1" dirty="0">
                <a:solidFill>
                  <a:srgbClr val="2D3B45"/>
                </a:solidFill>
                <a:latin typeface="Lato"/>
              </a:rPr>
              <a:t>Instructor: </a:t>
            </a:r>
            <a:r>
              <a:rPr lang="en-US" altLang="en-US" b="1" dirty="0" err="1">
                <a:solidFill>
                  <a:srgbClr val="2D3B45"/>
                </a:solidFill>
                <a:latin typeface="Lato"/>
              </a:rPr>
              <a:t>Yanxi</a:t>
            </a:r>
            <a:r>
              <a:rPr lang="en-US" altLang="en-US" b="1" dirty="0">
                <a:solidFill>
                  <a:srgbClr val="2D3B45"/>
                </a:solidFill>
                <a:latin typeface="Lato"/>
              </a:rPr>
              <a:t> Liu (Professor of CSE and EE)</a:t>
            </a:r>
            <a:endParaRPr kumimoji="0" lang="en-US" altLang="en-US" sz="1200" b="0" i="0" u="none" strike="noStrike" cap="none" normalizeH="0" baseline="0" dirty="0">
              <a:ln>
                <a:noFill/>
              </a:ln>
              <a:solidFill>
                <a:schemeClr val="tx1"/>
              </a:solidFill>
              <a:effectLst/>
            </a:endParaRPr>
          </a:p>
          <a:p>
            <a:pPr lvl="0" algn="l" eaLnBrk="0" fontAlgn="base" hangingPunct="0">
              <a:lnSpc>
                <a:spcPct val="100000"/>
              </a:lnSpc>
              <a:spcBef>
                <a:spcPct val="0"/>
              </a:spcBef>
              <a:spcAft>
                <a:spcPct val="0"/>
              </a:spcAft>
            </a:pPr>
            <a:r>
              <a:rPr lang="en-US" altLang="en-US" b="1" dirty="0">
                <a:solidFill>
                  <a:srgbClr val="2D3B45"/>
                </a:solidFill>
                <a:latin typeface="Lato"/>
              </a:rPr>
              <a:t>Teaching Assistant: Bharadwaj Ravichandran</a:t>
            </a:r>
          </a:p>
        </p:txBody>
      </p:sp>
      <p:sp>
        <p:nvSpPr>
          <p:cNvPr id="6" name="Subtitle 2">
            <a:extLst>
              <a:ext uri="{FF2B5EF4-FFF2-40B4-BE49-F238E27FC236}">
                <a16:creationId xmlns:a16="http://schemas.microsoft.com/office/drawing/2014/main" id="{E37FA719-A01F-4035-A656-4D2E0E5FEC9D}"/>
              </a:ext>
            </a:extLst>
          </p:cNvPr>
          <p:cNvSpPr txBox="1">
            <a:spLocks/>
          </p:cNvSpPr>
          <p:nvPr/>
        </p:nvSpPr>
        <p:spPr>
          <a:xfrm>
            <a:off x="1398165" y="4909473"/>
            <a:ext cx="9144000" cy="5713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fontAlgn="base" hangingPunct="0">
              <a:lnSpc>
                <a:spcPct val="100000"/>
              </a:lnSpc>
              <a:spcBef>
                <a:spcPct val="0"/>
              </a:spcBef>
              <a:spcAft>
                <a:spcPct val="0"/>
              </a:spcAft>
            </a:pPr>
            <a:r>
              <a:rPr lang="en-US" altLang="en-US" u="sng" dirty="0">
                <a:solidFill>
                  <a:srgbClr val="2D3B45"/>
                </a:solidFill>
                <a:latin typeface="Monaco"/>
              </a:rPr>
              <a:t>Presentation by</a:t>
            </a:r>
            <a:r>
              <a:rPr lang="en-US" altLang="en-US" dirty="0">
                <a:solidFill>
                  <a:srgbClr val="2D3B45"/>
                </a:solidFill>
                <a:latin typeface="Monaco"/>
              </a:rPr>
              <a:t>: Srikanth </a:t>
            </a:r>
            <a:r>
              <a:rPr lang="en-US" altLang="en-US" dirty="0" err="1">
                <a:solidFill>
                  <a:srgbClr val="2D3B45"/>
                </a:solidFill>
                <a:latin typeface="Monaco"/>
              </a:rPr>
              <a:t>Banagere</a:t>
            </a:r>
            <a:r>
              <a:rPr lang="en-US" altLang="en-US" dirty="0">
                <a:solidFill>
                  <a:srgbClr val="2D3B45"/>
                </a:solidFill>
                <a:latin typeface="Monaco"/>
              </a:rPr>
              <a:t> </a:t>
            </a:r>
            <a:r>
              <a:rPr lang="en-US" altLang="en-US" dirty="0" err="1">
                <a:solidFill>
                  <a:srgbClr val="2D3B45"/>
                </a:solidFill>
                <a:latin typeface="Monaco"/>
              </a:rPr>
              <a:t>Manjunatha</a:t>
            </a:r>
            <a:r>
              <a:rPr lang="en-US" altLang="en-US" dirty="0">
                <a:solidFill>
                  <a:srgbClr val="2D3B45"/>
                </a:solidFill>
                <a:latin typeface="Monaco"/>
              </a:rPr>
              <a:t> (sxb5973@psu.edu)</a:t>
            </a:r>
            <a:endParaRPr lang="en-US" dirty="0"/>
          </a:p>
        </p:txBody>
      </p:sp>
      <p:sp>
        <p:nvSpPr>
          <p:cNvPr id="7" name="Rectangle 6">
            <a:extLst>
              <a:ext uri="{FF2B5EF4-FFF2-40B4-BE49-F238E27FC236}">
                <a16:creationId xmlns:a16="http://schemas.microsoft.com/office/drawing/2014/main" id="{AB31121D-5A1B-4AAA-AF2E-97F540D183BA}"/>
              </a:ext>
            </a:extLst>
          </p:cNvPr>
          <p:cNvSpPr/>
          <p:nvPr/>
        </p:nvSpPr>
        <p:spPr>
          <a:xfrm>
            <a:off x="401053" y="0"/>
            <a:ext cx="160421"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E5BA9D7-7160-468C-900F-C79762A38F7D}"/>
              </a:ext>
            </a:extLst>
          </p:cNvPr>
          <p:cNvSpPr/>
          <p:nvPr/>
        </p:nvSpPr>
        <p:spPr>
          <a:xfrm>
            <a:off x="649708" y="0"/>
            <a:ext cx="160421" cy="530993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D007236-5CB2-4219-A476-EFB32FD9DC11}"/>
              </a:ext>
            </a:extLst>
          </p:cNvPr>
          <p:cNvSpPr/>
          <p:nvPr/>
        </p:nvSpPr>
        <p:spPr>
          <a:xfrm>
            <a:off x="898363" y="-1"/>
            <a:ext cx="160421" cy="386585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5800A59-D632-4DCE-B6A3-09FE5877C430}"/>
              </a:ext>
            </a:extLst>
          </p:cNvPr>
          <p:cNvPicPr>
            <a:picLocks noChangeAspect="1"/>
          </p:cNvPicPr>
          <p:nvPr/>
        </p:nvPicPr>
        <p:blipFill>
          <a:blip r:embed="rId5"/>
          <a:stretch>
            <a:fillRect/>
          </a:stretch>
        </p:blipFill>
        <p:spPr>
          <a:xfrm>
            <a:off x="9721515" y="132225"/>
            <a:ext cx="2232315" cy="1988420"/>
          </a:xfrm>
          <a:prstGeom prst="rect">
            <a:avLst/>
          </a:prstGeom>
        </p:spPr>
      </p:pic>
      <p:pic>
        <p:nvPicPr>
          <p:cNvPr id="12" name="Picture 11">
            <a:extLst>
              <a:ext uri="{FF2B5EF4-FFF2-40B4-BE49-F238E27FC236}">
                <a16:creationId xmlns:a16="http://schemas.microsoft.com/office/drawing/2014/main" id="{814289F7-17A3-41E1-8EFD-36ADF723868A}"/>
              </a:ext>
            </a:extLst>
          </p:cNvPr>
          <p:cNvPicPr>
            <a:picLocks noChangeAspect="1"/>
          </p:cNvPicPr>
          <p:nvPr/>
        </p:nvPicPr>
        <p:blipFill>
          <a:blip r:embed="rId6"/>
          <a:stretch>
            <a:fillRect/>
          </a:stretch>
        </p:blipFill>
        <p:spPr>
          <a:xfrm>
            <a:off x="649708" y="5480788"/>
            <a:ext cx="2232315" cy="1329086"/>
          </a:xfrm>
          <a:prstGeom prst="rect">
            <a:avLst/>
          </a:prstGeom>
        </p:spPr>
      </p:pic>
      <p:sp>
        <p:nvSpPr>
          <p:cNvPr id="13" name="Rectangle 12">
            <a:extLst>
              <a:ext uri="{FF2B5EF4-FFF2-40B4-BE49-F238E27FC236}">
                <a16:creationId xmlns:a16="http://schemas.microsoft.com/office/drawing/2014/main" id="{67B910EC-2EC0-4D07-AE55-811A85796FE5}"/>
              </a:ext>
            </a:extLst>
          </p:cNvPr>
          <p:cNvSpPr/>
          <p:nvPr/>
        </p:nvSpPr>
        <p:spPr>
          <a:xfrm>
            <a:off x="11069829" y="6430958"/>
            <a:ext cx="1122171" cy="10858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29D9C46-C384-4F48-93DD-C2439A234052}"/>
              </a:ext>
            </a:extLst>
          </p:cNvPr>
          <p:cNvSpPr/>
          <p:nvPr/>
        </p:nvSpPr>
        <p:spPr>
          <a:xfrm>
            <a:off x="9512969" y="6723070"/>
            <a:ext cx="2679032" cy="1085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A59540D-4330-4E59-B710-69895764049A}"/>
              </a:ext>
            </a:extLst>
          </p:cNvPr>
          <p:cNvSpPr/>
          <p:nvPr/>
        </p:nvSpPr>
        <p:spPr>
          <a:xfrm>
            <a:off x="10122568" y="6577014"/>
            <a:ext cx="2069432" cy="10858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0FAB6C63-D8C6-493D-B657-617CE0BA53A8}"/>
              </a:ext>
            </a:extLst>
          </p:cNvPr>
          <p:cNvSpPr txBox="1">
            <a:spLocks/>
          </p:cNvSpPr>
          <p:nvPr/>
        </p:nvSpPr>
        <p:spPr>
          <a:xfrm>
            <a:off x="1275345" y="3942345"/>
            <a:ext cx="10266947" cy="873709"/>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fontAlgn="t"/>
            <a:r>
              <a:rPr lang="en-US" b="1" dirty="0">
                <a:solidFill>
                  <a:schemeClr val="bg2">
                    <a:lumMod val="10000"/>
                  </a:schemeClr>
                </a:solidFill>
              </a:rPr>
              <a:t>Pneumonia Detection using X-Net</a:t>
            </a:r>
          </a:p>
        </p:txBody>
      </p:sp>
      <p:pic>
        <p:nvPicPr>
          <p:cNvPr id="30" name="Audio 29">
            <a:hlinkClick r:id="" action="ppaction://media"/>
            <a:extLst>
              <a:ext uri="{FF2B5EF4-FFF2-40B4-BE49-F238E27FC236}">
                <a16:creationId xmlns:a16="http://schemas.microsoft.com/office/drawing/2014/main" id="{0713A94D-FD7C-422A-A2B3-4C9FA3225A3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42227261"/>
      </p:ext>
    </p:extLst>
  </p:cSld>
  <p:clrMapOvr>
    <a:masterClrMapping/>
  </p:clrMapOvr>
  <mc:AlternateContent xmlns:mc="http://schemas.openxmlformats.org/markup-compatibility/2006" xmlns:p14="http://schemas.microsoft.com/office/powerpoint/2010/main">
    <mc:Choice Requires="p14">
      <p:transition spd="slow" p14:dur="2000" advTm="5973"/>
    </mc:Choice>
    <mc:Fallback xmlns="">
      <p:transition spd="slow" advTm="5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4AACE-96C0-46D4-9534-532078A5C81E}"/>
              </a:ext>
            </a:extLst>
          </p:cNvPr>
          <p:cNvSpPr>
            <a:spLocks noGrp="1"/>
          </p:cNvSpPr>
          <p:nvPr>
            <p:ph type="title"/>
          </p:nvPr>
        </p:nvSpPr>
        <p:spPr>
          <a:xfrm>
            <a:off x="838200" y="204703"/>
            <a:ext cx="10515600" cy="1325563"/>
          </a:xfrm>
        </p:spPr>
        <p:txBody>
          <a:bodyPr/>
          <a:lstStyle/>
          <a:p>
            <a:r>
              <a:rPr lang="en-US" dirty="0"/>
              <a:t>Dataset Description</a:t>
            </a:r>
          </a:p>
        </p:txBody>
      </p:sp>
      <p:sp>
        <p:nvSpPr>
          <p:cNvPr id="3" name="Content Placeholder 2">
            <a:extLst>
              <a:ext uri="{FF2B5EF4-FFF2-40B4-BE49-F238E27FC236}">
                <a16:creationId xmlns:a16="http://schemas.microsoft.com/office/drawing/2014/main" id="{5A97C9CC-83B2-43F4-9AB4-8DB4A183F387}"/>
              </a:ext>
            </a:extLst>
          </p:cNvPr>
          <p:cNvSpPr>
            <a:spLocks noGrp="1"/>
          </p:cNvSpPr>
          <p:nvPr>
            <p:ph idx="1"/>
          </p:nvPr>
        </p:nvSpPr>
        <p:spPr>
          <a:xfrm>
            <a:off x="838200" y="1395663"/>
            <a:ext cx="10515600" cy="3577390"/>
          </a:xfrm>
        </p:spPr>
        <p:txBody>
          <a:bodyPr>
            <a:normAutofit/>
          </a:bodyPr>
          <a:lstStyle/>
          <a:p>
            <a:r>
              <a:rPr lang="en-US" dirty="0"/>
              <a:t>The Dataset employed in the project consists of Chest X-Ray images with two categories (Pneumonia and non-Pneumonia) and is available on Kaggle. This dataset was updated by Paul Mooney and is available at </a:t>
            </a:r>
            <a:r>
              <a:rPr lang="en-US" u="sng" dirty="0">
                <a:hlinkClick r:id="rId4"/>
              </a:rPr>
              <a:t>https://www.kaggle.com/paultimothymooney/chest-xray-pneumonia</a:t>
            </a:r>
            <a:r>
              <a:rPr lang="en-US" dirty="0"/>
              <a:t>.</a:t>
            </a:r>
          </a:p>
          <a:p>
            <a:r>
              <a:rPr lang="en-US" dirty="0"/>
              <a:t>The data set contains Bacterial and Viral tags on the Pneumonia patient scans. The link contains training, validation and test folders each having both positive and negative samples.</a:t>
            </a:r>
          </a:p>
        </p:txBody>
      </p:sp>
      <p:pic>
        <p:nvPicPr>
          <p:cNvPr id="5" name="Picture 4">
            <a:extLst>
              <a:ext uri="{FF2B5EF4-FFF2-40B4-BE49-F238E27FC236}">
                <a16:creationId xmlns:a16="http://schemas.microsoft.com/office/drawing/2014/main" id="{6A224026-0252-4055-9AF5-76DB39DF2170}"/>
              </a:ext>
            </a:extLst>
          </p:cNvPr>
          <p:cNvPicPr>
            <a:picLocks noChangeAspect="1"/>
          </p:cNvPicPr>
          <p:nvPr/>
        </p:nvPicPr>
        <p:blipFill>
          <a:blip r:embed="rId5"/>
          <a:stretch>
            <a:fillRect/>
          </a:stretch>
        </p:blipFill>
        <p:spPr>
          <a:xfrm>
            <a:off x="3362325" y="4740275"/>
            <a:ext cx="5467350" cy="1752600"/>
          </a:xfrm>
          <a:prstGeom prst="rect">
            <a:avLst/>
          </a:prstGeom>
        </p:spPr>
      </p:pic>
      <p:pic>
        <p:nvPicPr>
          <p:cNvPr id="9" name="Audio 8">
            <a:hlinkClick r:id="" action="ppaction://media"/>
            <a:extLst>
              <a:ext uri="{FF2B5EF4-FFF2-40B4-BE49-F238E27FC236}">
                <a16:creationId xmlns:a16="http://schemas.microsoft.com/office/drawing/2014/main" id="{9F250379-FC9B-4147-AC40-A9ED434DCA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62856945"/>
      </p:ext>
    </p:extLst>
  </p:cSld>
  <p:clrMapOvr>
    <a:masterClrMapping/>
  </p:clrMapOvr>
  <mc:AlternateContent xmlns:mc="http://schemas.openxmlformats.org/markup-compatibility/2006" xmlns:p14="http://schemas.microsoft.com/office/powerpoint/2010/main">
    <mc:Choice Requires="p14">
      <p:transition spd="slow" p14:dur="2000" advTm="16454"/>
    </mc:Choice>
    <mc:Fallback xmlns="">
      <p:transition spd="slow" advTm="16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E9E62F-E067-48AC-869C-55B145050A1D}"/>
              </a:ext>
            </a:extLst>
          </p:cNvPr>
          <p:cNvSpPr>
            <a:spLocks noGrp="1"/>
          </p:cNvSpPr>
          <p:nvPr>
            <p:ph idx="1"/>
          </p:nvPr>
        </p:nvSpPr>
        <p:spPr>
          <a:xfrm>
            <a:off x="838200" y="737937"/>
            <a:ext cx="10515600" cy="1668379"/>
          </a:xfrm>
        </p:spPr>
        <p:txBody>
          <a:bodyPr/>
          <a:lstStyle/>
          <a:p>
            <a:r>
              <a:rPr lang="en-US" dirty="0"/>
              <a:t>The images are in jpeg format and the labels for each image has to be generated based on the separate folders maintained for positive and negative examples mentioned. The images are of 1450 x 1144 resolution with a depth of 8 bits.</a:t>
            </a:r>
          </a:p>
        </p:txBody>
      </p:sp>
      <p:sp>
        <p:nvSpPr>
          <p:cNvPr id="6" name="Content Placeholder 2">
            <a:extLst>
              <a:ext uri="{FF2B5EF4-FFF2-40B4-BE49-F238E27FC236}">
                <a16:creationId xmlns:a16="http://schemas.microsoft.com/office/drawing/2014/main" id="{01E807DD-D714-4CFE-BAEA-C1F1CC7949EE}"/>
              </a:ext>
            </a:extLst>
          </p:cNvPr>
          <p:cNvSpPr txBox="1">
            <a:spLocks/>
          </p:cNvSpPr>
          <p:nvPr/>
        </p:nvSpPr>
        <p:spPr>
          <a:xfrm>
            <a:off x="4748464" y="2983831"/>
            <a:ext cx="6757736" cy="34891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same dataset is employed by the authors Stephen et al. for the Journal of Healthcare Engineering.</a:t>
            </a:r>
          </a:p>
          <a:p>
            <a:r>
              <a:rPr lang="en-US" dirty="0"/>
              <a:t>They have obtained a state-of-the-art result on the data set.</a:t>
            </a:r>
          </a:p>
          <a:p>
            <a:r>
              <a:rPr lang="en-US" dirty="0">
                <a:solidFill>
                  <a:schemeClr val="accent6">
                    <a:lumMod val="50000"/>
                  </a:schemeClr>
                </a:solidFill>
              </a:rPr>
              <a:t>Also, employing data augmentation can significantly improve the size of the dataset. Hence, providing sufficient samples for training.</a:t>
            </a:r>
          </a:p>
        </p:txBody>
      </p:sp>
      <p:sp>
        <p:nvSpPr>
          <p:cNvPr id="7" name="Content Placeholder 2">
            <a:extLst>
              <a:ext uri="{FF2B5EF4-FFF2-40B4-BE49-F238E27FC236}">
                <a16:creationId xmlns:a16="http://schemas.microsoft.com/office/drawing/2014/main" id="{4BA86BBE-FE26-47D4-B397-03FACEA16758}"/>
              </a:ext>
            </a:extLst>
          </p:cNvPr>
          <p:cNvSpPr txBox="1">
            <a:spLocks/>
          </p:cNvSpPr>
          <p:nvPr/>
        </p:nvSpPr>
        <p:spPr>
          <a:xfrm>
            <a:off x="1223211" y="2983831"/>
            <a:ext cx="3396916" cy="2743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700" dirty="0">
                <a:solidFill>
                  <a:srgbClr val="C00000"/>
                </a:solidFill>
              </a:rPr>
              <a:t>Is the dataset sufficient? Does it have enough samples for training?</a:t>
            </a:r>
          </a:p>
        </p:txBody>
      </p:sp>
      <p:pic>
        <p:nvPicPr>
          <p:cNvPr id="12" name="Audio 11">
            <a:hlinkClick r:id="" action="ppaction://media"/>
            <a:extLst>
              <a:ext uri="{FF2B5EF4-FFF2-40B4-BE49-F238E27FC236}">
                <a16:creationId xmlns:a16="http://schemas.microsoft.com/office/drawing/2014/main" id="{CA5D23BD-F047-41E3-A250-988089ABB44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17580518"/>
      </p:ext>
    </p:extLst>
  </p:cSld>
  <p:clrMapOvr>
    <a:masterClrMapping/>
  </p:clrMapOvr>
  <mc:AlternateContent xmlns:mc="http://schemas.openxmlformats.org/markup-compatibility/2006" xmlns:p14="http://schemas.microsoft.com/office/powerpoint/2010/main">
    <mc:Choice Requires="p14">
      <p:transition spd="slow" p14:dur="2000" advTm="22144"/>
    </mc:Choice>
    <mc:Fallback xmlns="">
      <p:transition spd="slow" advTm="22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AD901-AAC9-432D-B8DF-A83051A69A80}"/>
              </a:ext>
            </a:extLst>
          </p:cNvPr>
          <p:cNvSpPr>
            <a:spLocks noGrp="1"/>
          </p:cNvSpPr>
          <p:nvPr>
            <p:ph type="title"/>
          </p:nvPr>
        </p:nvSpPr>
        <p:spPr/>
        <p:txBody>
          <a:bodyPr/>
          <a:lstStyle/>
          <a:p>
            <a:r>
              <a:rPr lang="en-US" dirty="0"/>
              <a:t>Proposed methods</a:t>
            </a:r>
          </a:p>
        </p:txBody>
      </p:sp>
      <p:sp>
        <p:nvSpPr>
          <p:cNvPr id="3" name="Content Placeholder 2">
            <a:extLst>
              <a:ext uri="{FF2B5EF4-FFF2-40B4-BE49-F238E27FC236}">
                <a16:creationId xmlns:a16="http://schemas.microsoft.com/office/drawing/2014/main" id="{A54EC2E6-10A5-4D9A-87C9-EFF5658BC76E}"/>
              </a:ext>
            </a:extLst>
          </p:cNvPr>
          <p:cNvSpPr>
            <a:spLocks noGrp="1"/>
          </p:cNvSpPr>
          <p:nvPr>
            <p:ph idx="1"/>
          </p:nvPr>
        </p:nvSpPr>
        <p:spPr>
          <a:xfrm>
            <a:off x="838200" y="1690688"/>
            <a:ext cx="10515600" cy="4982827"/>
          </a:xfrm>
        </p:spPr>
        <p:txBody>
          <a:bodyPr>
            <a:normAutofit/>
          </a:bodyPr>
          <a:lstStyle/>
          <a:p>
            <a:r>
              <a:rPr lang="en-US" dirty="0"/>
              <a:t>As discussed in the related works, the dilated convolutions show a significant improvement over the conventional convolutional blocks.</a:t>
            </a:r>
          </a:p>
          <a:p>
            <a:r>
              <a:rPr lang="en-US" dirty="0"/>
              <a:t>Also, as discussed in the related works, in the pyramid pooling approach, the same image undergoes different level of pooling and they are later combined efficiently to obtain the same resolution feature maps improve the classification accuracy.</a:t>
            </a:r>
          </a:p>
          <a:p>
            <a:r>
              <a:rPr lang="en-US" dirty="0"/>
              <a:t>Inspired by the above two ideas, in each layer of convolutional block we propose two modifications:</a:t>
            </a:r>
          </a:p>
          <a:p>
            <a:pPr marL="914400" lvl="1" indent="-457200">
              <a:buFont typeface="+mj-lt"/>
              <a:buAutoNum type="arabicPeriod"/>
            </a:pPr>
            <a:r>
              <a:rPr lang="en-US" dirty="0"/>
              <a:t>Instead of conventional convolutional filters, dilated convolutions are employed.</a:t>
            </a:r>
          </a:p>
          <a:p>
            <a:pPr marL="914400" lvl="1" indent="-457200">
              <a:buFont typeface="+mj-lt"/>
              <a:buAutoNum type="arabicPeriod"/>
            </a:pPr>
            <a:r>
              <a:rPr lang="en-US" dirty="0"/>
              <a:t>Different level of features is extracted in each layer (using various level of dilated convolutions (3 x 3, 5 x 5, 7 x 7).</a:t>
            </a:r>
          </a:p>
        </p:txBody>
      </p:sp>
      <p:pic>
        <p:nvPicPr>
          <p:cNvPr id="9" name="Audio 8">
            <a:hlinkClick r:id="" action="ppaction://media"/>
            <a:extLst>
              <a:ext uri="{FF2B5EF4-FFF2-40B4-BE49-F238E27FC236}">
                <a16:creationId xmlns:a16="http://schemas.microsoft.com/office/drawing/2014/main" id="{F67DDBD2-680C-4AA3-B5B1-274E7159722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47243778"/>
      </p:ext>
    </p:extLst>
  </p:cSld>
  <p:clrMapOvr>
    <a:masterClrMapping/>
  </p:clrMapOvr>
  <mc:AlternateContent xmlns:mc="http://schemas.openxmlformats.org/markup-compatibility/2006" xmlns:p14="http://schemas.microsoft.com/office/powerpoint/2010/main">
    <mc:Choice Requires="p14">
      <p:transition spd="slow" p14:dur="2000" advTm="11100"/>
    </mc:Choice>
    <mc:Fallback xmlns="">
      <p:transition spd="slow" advTm="11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C2F2D-9B14-47CF-B01B-1B8CCAD95760}"/>
              </a:ext>
            </a:extLst>
          </p:cNvPr>
          <p:cNvSpPr>
            <a:spLocks noGrp="1"/>
          </p:cNvSpPr>
          <p:nvPr>
            <p:ph type="title"/>
          </p:nvPr>
        </p:nvSpPr>
        <p:spPr/>
        <p:txBody>
          <a:bodyPr/>
          <a:lstStyle/>
          <a:p>
            <a:r>
              <a:rPr lang="en-US" dirty="0"/>
              <a:t>Proposed architecture</a:t>
            </a:r>
          </a:p>
        </p:txBody>
      </p:sp>
      <p:pic>
        <p:nvPicPr>
          <p:cNvPr id="7" name="Picture 6">
            <a:extLst>
              <a:ext uri="{FF2B5EF4-FFF2-40B4-BE49-F238E27FC236}">
                <a16:creationId xmlns:a16="http://schemas.microsoft.com/office/drawing/2014/main" id="{BE9D0394-BD79-483A-9A61-8003883E3E3A}"/>
              </a:ext>
            </a:extLst>
          </p:cNvPr>
          <p:cNvPicPr>
            <a:picLocks noChangeAspect="1"/>
          </p:cNvPicPr>
          <p:nvPr/>
        </p:nvPicPr>
        <p:blipFill>
          <a:blip r:embed="rId4"/>
          <a:stretch>
            <a:fillRect/>
          </a:stretch>
        </p:blipFill>
        <p:spPr>
          <a:xfrm>
            <a:off x="152399" y="2053389"/>
            <a:ext cx="11887201" cy="4135643"/>
          </a:xfrm>
          <a:prstGeom prst="rect">
            <a:avLst/>
          </a:prstGeom>
        </p:spPr>
      </p:pic>
      <p:pic>
        <p:nvPicPr>
          <p:cNvPr id="8" name="Audio 7">
            <a:hlinkClick r:id="" action="ppaction://media"/>
            <a:extLst>
              <a:ext uri="{FF2B5EF4-FFF2-40B4-BE49-F238E27FC236}">
                <a16:creationId xmlns:a16="http://schemas.microsoft.com/office/drawing/2014/main" id="{9001064E-DAF4-4FE2-9072-03407BC723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72003037"/>
      </p:ext>
    </p:extLst>
  </p:cSld>
  <p:clrMapOvr>
    <a:masterClrMapping/>
  </p:clrMapOvr>
  <mc:AlternateContent xmlns:mc="http://schemas.openxmlformats.org/markup-compatibility/2006" xmlns:p14="http://schemas.microsoft.com/office/powerpoint/2010/main">
    <mc:Choice Requires="p14">
      <p:transition spd="slow" p14:dur="2000" advTm="2647"/>
    </mc:Choice>
    <mc:Fallback xmlns="">
      <p:transition spd="slow" advTm="2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560473-76DA-4065-BF9B-673ADB9EB9F3}"/>
              </a:ext>
            </a:extLst>
          </p:cNvPr>
          <p:cNvSpPr>
            <a:spLocks noGrp="1"/>
          </p:cNvSpPr>
          <p:nvPr>
            <p:ph idx="1"/>
          </p:nvPr>
        </p:nvSpPr>
        <p:spPr>
          <a:xfrm>
            <a:off x="838200" y="586373"/>
            <a:ext cx="4664242" cy="5750259"/>
          </a:xfrm>
        </p:spPr>
        <p:txBody>
          <a:bodyPr/>
          <a:lstStyle/>
          <a:p>
            <a:r>
              <a:rPr lang="en-US" dirty="0"/>
              <a:t>These obtained features are concatenated and the high-dimensional, high-information feature blocks are traversed through a long similar network and finally a fully connected layer is employed to perform classification.</a:t>
            </a:r>
          </a:p>
          <a:p>
            <a:r>
              <a:rPr lang="en-US" dirty="0"/>
              <a:t>Also, data augmentation techniques will be employed to increase the dataset size and introduce more samples for training.</a:t>
            </a:r>
          </a:p>
        </p:txBody>
      </p:sp>
      <p:pic>
        <p:nvPicPr>
          <p:cNvPr id="6" name="Picture 5">
            <a:extLst>
              <a:ext uri="{FF2B5EF4-FFF2-40B4-BE49-F238E27FC236}">
                <a16:creationId xmlns:a16="http://schemas.microsoft.com/office/drawing/2014/main" id="{0F464AA5-39A8-438A-B00C-80C0C5634678}"/>
              </a:ext>
            </a:extLst>
          </p:cNvPr>
          <p:cNvPicPr>
            <a:picLocks noChangeAspect="1"/>
          </p:cNvPicPr>
          <p:nvPr/>
        </p:nvPicPr>
        <p:blipFill>
          <a:blip r:embed="rId4"/>
          <a:stretch>
            <a:fillRect/>
          </a:stretch>
        </p:blipFill>
        <p:spPr>
          <a:xfrm>
            <a:off x="6096000" y="1439779"/>
            <a:ext cx="5657850" cy="3667125"/>
          </a:xfrm>
          <a:prstGeom prst="rect">
            <a:avLst/>
          </a:prstGeom>
        </p:spPr>
      </p:pic>
      <p:pic>
        <p:nvPicPr>
          <p:cNvPr id="9" name="Audio 8">
            <a:hlinkClick r:id="" action="ppaction://media"/>
            <a:extLst>
              <a:ext uri="{FF2B5EF4-FFF2-40B4-BE49-F238E27FC236}">
                <a16:creationId xmlns:a16="http://schemas.microsoft.com/office/drawing/2014/main" id="{A0ADE153-3E32-428D-8D7C-81C127C960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17665932"/>
      </p:ext>
    </p:extLst>
  </p:cSld>
  <p:clrMapOvr>
    <a:masterClrMapping/>
  </p:clrMapOvr>
  <mc:AlternateContent xmlns:mc="http://schemas.openxmlformats.org/markup-compatibility/2006" xmlns:p14="http://schemas.microsoft.com/office/powerpoint/2010/main">
    <mc:Choice Requires="p14">
      <p:transition spd="slow" p14:dur="2000" advTm="406"/>
    </mc:Choice>
    <mc:Fallback xmlns="">
      <p:transition spd="slow" advTm="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57CC3-224F-4CF0-BAA4-136AD48ABA67}"/>
              </a:ext>
            </a:extLst>
          </p:cNvPr>
          <p:cNvSpPr>
            <a:spLocks noGrp="1"/>
          </p:cNvSpPr>
          <p:nvPr>
            <p:ph type="title"/>
          </p:nvPr>
        </p:nvSpPr>
        <p:spPr>
          <a:xfrm>
            <a:off x="401053" y="292351"/>
            <a:ext cx="10515600" cy="666081"/>
          </a:xfrm>
        </p:spPr>
        <p:txBody>
          <a:bodyPr>
            <a:normAutofit fontScale="90000"/>
          </a:bodyPr>
          <a:lstStyle/>
          <a:p>
            <a:r>
              <a:rPr lang="en-US" dirty="0"/>
              <a:t>Data Study using KNN</a:t>
            </a:r>
          </a:p>
        </p:txBody>
      </p:sp>
      <p:sp>
        <p:nvSpPr>
          <p:cNvPr id="3" name="Content Placeholder 2">
            <a:extLst>
              <a:ext uri="{FF2B5EF4-FFF2-40B4-BE49-F238E27FC236}">
                <a16:creationId xmlns:a16="http://schemas.microsoft.com/office/drawing/2014/main" id="{850A2F62-25B6-4899-A7FF-8CAB7968B334}"/>
              </a:ext>
            </a:extLst>
          </p:cNvPr>
          <p:cNvSpPr>
            <a:spLocks noGrp="1"/>
          </p:cNvSpPr>
          <p:nvPr>
            <p:ph idx="1"/>
          </p:nvPr>
        </p:nvSpPr>
        <p:spPr>
          <a:xfrm>
            <a:off x="401053" y="958433"/>
            <a:ext cx="11357809" cy="5844762"/>
          </a:xfrm>
        </p:spPr>
        <p:txBody>
          <a:bodyPr>
            <a:normAutofit/>
          </a:bodyPr>
          <a:lstStyle/>
          <a:p>
            <a:r>
              <a:rPr lang="en-US" dirty="0"/>
              <a:t>To understand if the training and test data are different is an important part of the study to justify that the Machine Learning model is able to generalize better.</a:t>
            </a:r>
          </a:p>
          <a:p>
            <a:r>
              <a:rPr lang="en-US" dirty="0"/>
              <a:t>One of the ways to understand how far is the Test data from the Train data is to compute the L2 distance measure (Euclidean distance) between the Test image and the Training images. The L2 distance measure is computed as follows:</a:t>
            </a:r>
          </a:p>
          <a:p>
            <a:endParaRPr lang="en-US" dirty="0"/>
          </a:p>
          <a:p>
            <a:r>
              <a:rPr lang="en-US" dirty="0"/>
              <a:t>Another important distance metric is the L1 distance measure or the Manhattan distance. This distance metric is particularly important for high dimensional data. The L1 distance measure is computed as follows:</a:t>
            </a:r>
          </a:p>
          <a:p>
            <a:endParaRPr lang="en-US" dirty="0"/>
          </a:p>
        </p:txBody>
      </p:sp>
      <p:pic>
        <p:nvPicPr>
          <p:cNvPr id="4" name="Picture 3">
            <a:extLst>
              <a:ext uri="{FF2B5EF4-FFF2-40B4-BE49-F238E27FC236}">
                <a16:creationId xmlns:a16="http://schemas.microsoft.com/office/drawing/2014/main" id="{81D7E074-F831-48E1-A48D-07EEE6C0AF81}"/>
              </a:ext>
            </a:extLst>
          </p:cNvPr>
          <p:cNvPicPr>
            <a:picLocks noChangeAspect="1"/>
          </p:cNvPicPr>
          <p:nvPr/>
        </p:nvPicPr>
        <p:blipFill>
          <a:blip r:embed="rId4"/>
          <a:stretch>
            <a:fillRect/>
          </a:stretch>
        </p:blipFill>
        <p:spPr>
          <a:xfrm>
            <a:off x="3991506" y="3557336"/>
            <a:ext cx="3742427" cy="969920"/>
          </a:xfrm>
          <a:prstGeom prst="rect">
            <a:avLst/>
          </a:prstGeom>
        </p:spPr>
      </p:pic>
      <p:pic>
        <p:nvPicPr>
          <p:cNvPr id="5" name="Picture 4">
            <a:extLst>
              <a:ext uri="{FF2B5EF4-FFF2-40B4-BE49-F238E27FC236}">
                <a16:creationId xmlns:a16="http://schemas.microsoft.com/office/drawing/2014/main" id="{0819DAA6-221E-41E6-822A-507855886DC4}"/>
              </a:ext>
            </a:extLst>
          </p:cNvPr>
          <p:cNvPicPr>
            <a:picLocks noChangeAspect="1"/>
          </p:cNvPicPr>
          <p:nvPr/>
        </p:nvPicPr>
        <p:blipFill>
          <a:blip r:embed="rId5"/>
          <a:stretch>
            <a:fillRect/>
          </a:stretch>
        </p:blipFill>
        <p:spPr>
          <a:xfrm>
            <a:off x="4825034" y="5585761"/>
            <a:ext cx="1667637" cy="979888"/>
          </a:xfrm>
          <a:prstGeom prst="rect">
            <a:avLst/>
          </a:prstGeom>
        </p:spPr>
      </p:pic>
      <p:pic>
        <p:nvPicPr>
          <p:cNvPr id="9" name="Audio 8">
            <a:hlinkClick r:id="" action="ppaction://media"/>
            <a:extLst>
              <a:ext uri="{FF2B5EF4-FFF2-40B4-BE49-F238E27FC236}">
                <a16:creationId xmlns:a16="http://schemas.microsoft.com/office/drawing/2014/main" id="{293F1E0A-6F5F-4277-834C-4E955AAF6E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0506379"/>
      </p:ext>
    </p:extLst>
  </p:cSld>
  <p:clrMapOvr>
    <a:masterClrMapping/>
  </p:clrMapOvr>
  <mc:AlternateContent xmlns:mc="http://schemas.openxmlformats.org/markup-compatibility/2006" xmlns:p14="http://schemas.microsoft.com/office/powerpoint/2010/main">
    <mc:Choice Requires="p14">
      <p:transition spd="slow" p14:dur="2000" advTm="39995"/>
    </mc:Choice>
    <mc:Fallback xmlns="">
      <p:transition spd="slow" advTm="39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90A8-8BB9-4CE7-B061-418DE8F334A0}"/>
              </a:ext>
            </a:extLst>
          </p:cNvPr>
          <p:cNvSpPr>
            <a:spLocks noGrp="1"/>
          </p:cNvSpPr>
          <p:nvPr>
            <p:ph type="title"/>
          </p:nvPr>
        </p:nvSpPr>
        <p:spPr>
          <a:xfrm>
            <a:off x="838200" y="125720"/>
            <a:ext cx="10515600" cy="1325563"/>
          </a:xfrm>
        </p:spPr>
        <p:txBody>
          <a:bodyPr/>
          <a:lstStyle/>
          <a:p>
            <a:r>
              <a:rPr lang="en-US" dirty="0"/>
              <a:t>Sample Test-closest Train image pair</a:t>
            </a:r>
          </a:p>
        </p:txBody>
      </p:sp>
      <p:pic>
        <p:nvPicPr>
          <p:cNvPr id="4" name="Content Placeholder 3">
            <a:extLst>
              <a:ext uri="{FF2B5EF4-FFF2-40B4-BE49-F238E27FC236}">
                <a16:creationId xmlns:a16="http://schemas.microsoft.com/office/drawing/2014/main" id="{258A9F2C-D654-41CF-80D1-CBF84EA59CD5}"/>
              </a:ext>
            </a:extLst>
          </p:cNvPr>
          <p:cNvPicPr>
            <a:picLocks noGrp="1" noChangeAspect="1"/>
          </p:cNvPicPr>
          <p:nvPr>
            <p:ph idx="1"/>
          </p:nvPr>
        </p:nvPicPr>
        <p:blipFill>
          <a:blip r:embed="rId4"/>
          <a:stretch>
            <a:fillRect/>
          </a:stretch>
        </p:blipFill>
        <p:spPr>
          <a:xfrm>
            <a:off x="838200" y="1111960"/>
            <a:ext cx="4958013" cy="2574353"/>
          </a:xfrm>
          <a:prstGeom prst="rect">
            <a:avLst/>
          </a:prstGeom>
        </p:spPr>
      </p:pic>
      <p:pic>
        <p:nvPicPr>
          <p:cNvPr id="5" name="Picture 4">
            <a:extLst>
              <a:ext uri="{FF2B5EF4-FFF2-40B4-BE49-F238E27FC236}">
                <a16:creationId xmlns:a16="http://schemas.microsoft.com/office/drawing/2014/main" id="{5D9A1375-17E3-4EA3-9A18-779E2F18D1E6}"/>
              </a:ext>
            </a:extLst>
          </p:cNvPr>
          <p:cNvPicPr>
            <a:picLocks noChangeAspect="1"/>
          </p:cNvPicPr>
          <p:nvPr/>
        </p:nvPicPr>
        <p:blipFill>
          <a:blip r:embed="rId5"/>
          <a:stretch>
            <a:fillRect/>
          </a:stretch>
        </p:blipFill>
        <p:spPr>
          <a:xfrm>
            <a:off x="2062165" y="3618774"/>
            <a:ext cx="2510081" cy="315553"/>
          </a:xfrm>
          <a:prstGeom prst="rect">
            <a:avLst/>
          </a:prstGeom>
        </p:spPr>
      </p:pic>
      <p:pic>
        <p:nvPicPr>
          <p:cNvPr id="6" name="Picture 5">
            <a:extLst>
              <a:ext uri="{FF2B5EF4-FFF2-40B4-BE49-F238E27FC236}">
                <a16:creationId xmlns:a16="http://schemas.microsoft.com/office/drawing/2014/main" id="{F710D56A-7797-4EC5-9E2A-124DC5173575}"/>
              </a:ext>
            </a:extLst>
          </p:cNvPr>
          <p:cNvPicPr>
            <a:picLocks noChangeAspect="1"/>
          </p:cNvPicPr>
          <p:nvPr/>
        </p:nvPicPr>
        <p:blipFill>
          <a:blip r:embed="rId6"/>
          <a:stretch>
            <a:fillRect/>
          </a:stretch>
        </p:blipFill>
        <p:spPr>
          <a:xfrm>
            <a:off x="6559118" y="1111961"/>
            <a:ext cx="4794682" cy="2473338"/>
          </a:xfrm>
          <a:prstGeom prst="rect">
            <a:avLst/>
          </a:prstGeom>
        </p:spPr>
      </p:pic>
      <p:pic>
        <p:nvPicPr>
          <p:cNvPr id="7" name="Picture 6">
            <a:extLst>
              <a:ext uri="{FF2B5EF4-FFF2-40B4-BE49-F238E27FC236}">
                <a16:creationId xmlns:a16="http://schemas.microsoft.com/office/drawing/2014/main" id="{FF5DA902-2C21-40EA-9427-C2728ED5BB5D}"/>
              </a:ext>
            </a:extLst>
          </p:cNvPr>
          <p:cNvPicPr>
            <a:picLocks noChangeAspect="1"/>
          </p:cNvPicPr>
          <p:nvPr/>
        </p:nvPicPr>
        <p:blipFill>
          <a:blip r:embed="rId7"/>
          <a:stretch>
            <a:fillRect/>
          </a:stretch>
        </p:blipFill>
        <p:spPr>
          <a:xfrm>
            <a:off x="7576433" y="3580310"/>
            <a:ext cx="2340350" cy="315553"/>
          </a:xfrm>
          <a:prstGeom prst="rect">
            <a:avLst/>
          </a:prstGeom>
        </p:spPr>
      </p:pic>
      <p:pic>
        <p:nvPicPr>
          <p:cNvPr id="8" name="Picture 7">
            <a:extLst>
              <a:ext uri="{FF2B5EF4-FFF2-40B4-BE49-F238E27FC236}">
                <a16:creationId xmlns:a16="http://schemas.microsoft.com/office/drawing/2014/main" id="{3A0E02DE-CF88-420F-808D-097E0CFF4B82}"/>
              </a:ext>
            </a:extLst>
          </p:cNvPr>
          <p:cNvPicPr>
            <a:picLocks noChangeAspect="1"/>
          </p:cNvPicPr>
          <p:nvPr/>
        </p:nvPicPr>
        <p:blipFill>
          <a:blip r:embed="rId8"/>
          <a:stretch>
            <a:fillRect/>
          </a:stretch>
        </p:blipFill>
        <p:spPr>
          <a:xfrm>
            <a:off x="3684841" y="4014537"/>
            <a:ext cx="4822318" cy="2473338"/>
          </a:xfrm>
          <a:prstGeom prst="rect">
            <a:avLst/>
          </a:prstGeom>
        </p:spPr>
      </p:pic>
      <p:pic>
        <p:nvPicPr>
          <p:cNvPr id="9" name="Picture 8">
            <a:extLst>
              <a:ext uri="{FF2B5EF4-FFF2-40B4-BE49-F238E27FC236}">
                <a16:creationId xmlns:a16="http://schemas.microsoft.com/office/drawing/2014/main" id="{D9FE7DE8-50E9-46FE-AC0C-894B0D1FB5D1}"/>
              </a:ext>
            </a:extLst>
          </p:cNvPr>
          <p:cNvPicPr>
            <a:picLocks noChangeAspect="1"/>
          </p:cNvPicPr>
          <p:nvPr/>
        </p:nvPicPr>
        <p:blipFill>
          <a:blip r:embed="rId9"/>
          <a:stretch>
            <a:fillRect/>
          </a:stretch>
        </p:blipFill>
        <p:spPr>
          <a:xfrm>
            <a:off x="4923101" y="6470039"/>
            <a:ext cx="2345797" cy="306553"/>
          </a:xfrm>
          <a:prstGeom prst="rect">
            <a:avLst/>
          </a:prstGeom>
        </p:spPr>
      </p:pic>
      <p:pic>
        <p:nvPicPr>
          <p:cNvPr id="12" name="Audio 11">
            <a:hlinkClick r:id="" action="ppaction://media"/>
            <a:extLst>
              <a:ext uri="{FF2B5EF4-FFF2-40B4-BE49-F238E27FC236}">
                <a16:creationId xmlns:a16="http://schemas.microsoft.com/office/drawing/2014/main" id="{846A39E9-ABFA-4CFB-B2A5-F7C31AA26CF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64157759"/>
      </p:ext>
    </p:extLst>
  </p:cSld>
  <p:clrMapOvr>
    <a:masterClrMapping/>
  </p:clrMapOvr>
  <mc:AlternateContent xmlns:mc="http://schemas.openxmlformats.org/markup-compatibility/2006" xmlns:p14="http://schemas.microsoft.com/office/powerpoint/2010/main">
    <mc:Choice Requires="p14">
      <p:transition spd="slow" p14:dur="2000" advTm="5267"/>
    </mc:Choice>
    <mc:Fallback xmlns="">
      <p:transition spd="slow" advTm="5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D2898-789A-46FC-8F44-87325BCF7E6F}"/>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269D60F-82BA-48FD-BA75-74DFD67E889A}"/>
              </a:ext>
            </a:extLst>
          </p:cNvPr>
          <p:cNvSpPr>
            <a:spLocks noGrp="1"/>
          </p:cNvSpPr>
          <p:nvPr>
            <p:ph idx="1"/>
          </p:nvPr>
        </p:nvSpPr>
        <p:spPr>
          <a:xfrm>
            <a:off x="838200" y="1825625"/>
            <a:ext cx="3220453" cy="4351338"/>
          </a:xfrm>
        </p:spPr>
        <p:txBody>
          <a:bodyPr>
            <a:normAutofit/>
          </a:bodyPr>
          <a:lstStyle/>
          <a:p>
            <a:r>
              <a:rPr lang="en-US" dirty="0"/>
              <a:t>The table presents the results of the statistical study performed on the L1 and L2 distance measure of the Test- closest Train image pair over the entire Test data. </a:t>
            </a:r>
          </a:p>
        </p:txBody>
      </p:sp>
      <p:graphicFrame>
        <p:nvGraphicFramePr>
          <p:cNvPr id="4" name="Table 4">
            <a:extLst>
              <a:ext uri="{FF2B5EF4-FFF2-40B4-BE49-F238E27FC236}">
                <a16:creationId xmlns:a16="http://schemas.microsoft.com/office/drawing/2014/main" id="{57C01811-095E-4A65-BBEC-E7D714083559}"/>
              </a:ext>
            </a:extLst>
          </p:cNvPr>
          <p:cNvGraphicFramePr>
            <a:graphicFrameLocks noGrp="1"/>
          </p:cNvGraphicFramePr>
          <p:nvPr/>
        </p:nvGraphicFramePr>
        <p:xfrm>
          <a:off x="4466391" y="1027906"/>
          <a:ext cx="6887409" cy="4939758"/>
        </p:xfrm>
        <a:graphic>
          <a:graphicData uri="http://schemas.openxmlformats.org/drawingml/2006/table">
            <a:tbl>
              <a:tblPr firstRow="1" bandRow="1">
                <a:tableStyleId>{5C22544A-7EE6-4342-B048-85BDC9FD1C3A}</a:tableStyleId>
              </a:tblPr>
              <a:tblGrid>
                <a:gridCol w="2295803">
                  <a:extLst>
                    <a:ext uri="{9D8B030D-6E8A-4147-A177-3AD203B41FA5}">
                      <a16:colId xmlns:a16="http://schemas.microsoft.com/office/drawing/2014/main" val="3839294910"/>
                    </a:ext>
                  </a:extLst>
                </a:gridCol>
                <a:gridCol w="2295803">
                  <a:extLst>
                    <a:ext uri="{9D8B030D-6E8A-4147-A177-3AD203B41FA5}">
                      <a16:colId xmlns:a16="http://schemas.microsoft.com/office/drawing/2014/main" val="1499198520"/>
                    </a:ext>
                  </a:extLst>
                </a:gridCol>
                <a:gridCol w="2295803">
                  <a:extLst>
                    <a:ext uri="{9D8B030D-6E8A-4147-A177-3AD203B41FA5}">
                      <a16:colId xmlns:a16="http://schemas.microsoft.com/office/drawing/2014/main" val="1238902891"/>
                    </a:ext>
                  </a:extLst>
                </a:gridCol>
              </a:tblGrid>
              <a:tr h="1417499">
                <a:tc>
                  <a:txBody>
                    <a:bodyPr/>
                    <a:lstStyle/>
                    <a:p>
                      <a:pPr algn="ctr"/>
                      <a:r>
                        <a:rPr lang="en-US" sz="2400" b="1" kern="1200" dirty="0">
                          <a:solidFill>
                            <a:schemeClr val="lt1"/>
                          </a:solidFill>
                          <a:effectLst/>
                          <a:latin typeface="+mn-lt"/>
                          <a:ea typeface="+mn-ea"/>
                          <a:cs typeface="+mn-cs"/>
                        </a:rPr>
                        <a:t>Statistical measures</a:t>
                      </a:r>
                      <a:endParaRPr lang="en-US" sz="2400" dirty="0"/>
                    </a:p>
                  </a:txBody>
                  <a:tcPr/>
                </a:tc>
                <a:tc>
                  <a:txBody>
                    <a:bodyPr/>
                    <a:lstStyle/>
                    <a:p>
                      <a:pPr algn="ctr"/>
                      <a:r>
                        <a:rPr lang="en-US" sz="2400" b="1" kern="1200" dirty="0">
                          <a:solidFill>
                            <a:schemeClr val="lt1"/>
                          </a:solidFill>
                          <a:effectLst/>
                          <a:latin typeface="+mn-lt"/>
                          <a:ea typeface="+mn-ea"/>
                          <a:cs typeface="+mn-cs"/>
                        </a:rPr>
                        <a:t>L1 (Manhattan) distance (per pixel) </a:t>
                      </a:r>
                      <a:endParaRPr lang="en-US" sz="2400" dirty="0"/>
                    </a:p>
                  </a:txBody>
                  <a:tcPr/>
                </a:tc>
                <a:tc>
                  <a:txBody>
                    <a:bodyPr/>
                    <a:lstStyle/>
                    <a:p>
                      <a:pPr algn="ctr"/>
                      <a:r>
                        <a:rPr lang="en-US" sz="2400" b="1" kern="1200" dirty="0">
                          <a:solidFill>
                            <a:schemeClr val="lt1"/>
                          </a:solidFill>
                          <a:effectLst/>
                          <a:latin typeface="+mn-lt"/>
                          <a:ea typeface="+mn-ea"/>
                          <a:cs typeface="+mn-cs"/>
                        </a:rPr>
                        <a:t>L2 (Euclidean) distance (per pixel) </a:t>
                      </a:r>
                      <a:endParaRPr lang="en-US" sz="2400" dirty="0"/>
                    </a:p>
                  </a:txBody>
                  <a:tcPr/>
                </a:tc>
                <a:extLst>
                  <a:ext uri="{0D108BD9-81ED-4DB2-BD59-A6C34878D82A}">
                    <a16:rowId xmlns:a16="http://schemas.microsoft.com/office/drawing/2014/main" val="3504128392"/>
                  </a:ext>
                </a:extLst>
              </a:tr>
              <a:tr h="643689">
                <a:tc>
                  <a:txBody>
                    <a:bodyPr/>
                    <a:lstStyle/>
                    <a:p>
                      <a:pPr algn="ctr"/>
                      <a:r>
                        <a:rPr lang="en-US" sz="2400" dirty="0"/>
                        <a:t>MEAN</a:t>
                      </a:r>
                    </a:p>
                  </a:txBody>
                  <a:tcPr/>
                </a:tc>
                <a:tc>
                  <a:txBody>
                    <a:bodyPr/>
                    <a:lstStyle/>
                    <a:p>
                      <a:pPr algn="ctr"/>
                      <a:r>
                        <a:rPr lang="en-US" sz="2400" dirty="0"/>
                        <a:t>20.60</a:t>
                      </a:r>
                    </a:p>
                  </a:txBody>
                  <a:tcPr/>
                </a:tc>
                <a:tc>
                  <a:txBody>
                    <a:bodyPr/>
                    <a:lstStyle/>
                    <a:p>
                      <a:pPr algn="ctr"/>
                      <a:r>
                        <a:rPr lang="en-US" sz="2400" dirty="0"/>
                        <a:t>0.1528</a:t>
                      </a:r>
                    </a:p>
                  </a:txBody>
                  <a:tcPr/>
                </a:tc>
                <a:extLst>
                  <a:ext uri="{0D108BD9-81ED-4DB2-BD59-A6C34878D82A}">
                    <a16:rowId xmlns:a16="http://schemas.microsoft.com/office/drawing/2014/main" val="1666160859"/>
                  </a:ext>
                </a:extLst>
              </a:tr>
              <a:tr h="643689">
                <a:tc>
                  <a:txBody>
                    <a:bodyPr/>
                    <a:lstStyle/>
                    <a:p>
                      <a:pPr algn="ctr"/>
                      <a:r>
                        <a:rPr lang="en-US" sz="2400" dirty="0"/>
                        <a:t>MEDIAN</a:t>
                      </a:r>
                    </a:p>
                  </a:txBody>
                  <a:tcPr/>
                </a:tc>
                <a:tc>
                  <a:txBody>
                    <a:bodyPr/>
                    <a:lstStyle/>
                    <a:p>
                      <a:pPr algn="ctr"/>
                      <a:r>
                        <a:rPr lang="en-US" sz="2400" dirty="0"/>
                        <a:t>19.93</a:t>
                      </a:r>
                    </a:p>
                  </a:txBody>
                  <a:tcPr/>
                </a:tc>
                <a:tc>
                  <a:txBody>
                    <a:bodyPr/>
                    <a:lstStyle/>
                    <a:p>
                      <a:pPr algn="ctr"/>
                      <a:r>
                        <a:rPr lang="en-US" sz="2400" dirty="0"/>
                        <a:t>0.1495</a:t>
                      </a:r>
                    </a:p>
                  </a:txBody>
                  <a:tcPr/>
                </a:tc>
                <a:extLst>
                  <a:ext uri="{0D108BD9-81ED-4DB2-BD59-A6C34878D82A}">
                    <a16:rowId xmlns:a16="http://schemas.microsoft.com/office/drawing/2014/main" val="2165023443"/>
                  </a:ext>
                </a:extLst>
              </a:tr>
              <a:tr h="981346">
                <a:tc>
                  <a:txBody>
                    <a:bodyPr/>
                    <a:lstStyle/>
                    <a:p>
                      <a:pPr algn="ctr"/>
                      <a:r>
                        <a:rPr lang="en-US" sz="2400" dirty="0"/>
                        <a:t>STANDARD DEVIATION</a:t>
                      </a:r>
                    </a:p>
                  </a:txBody>
                  <a:tcPr/>
                </a:tc>
                <a:tc>
                  <a:txBody>
                    <a:bodyPr/>
                    <a:lstStyle/>
                    <a:p>
                      <a:pPr algn="ctr"/>
                      <a:r>
                        <a:rPr lang="en-US" sz="2400" dirty="0"/>
                        <a:t>3.855</a:t>
                      </a:r>
                    </a:p>
                  </a:txBody>
                  <a:tcPr/>
                </a:tc>
                <a:tc>
                  <a:txBody>
                    <a:bodyPr/>
                    <a:lstStyle/>
                    <a:p>
                      <a:pPr algn="ctr"/>
                      <a:r>
                        <a:rPr lang="en-US" sz="2400" dirty="0"/>
                        <a:t>0.034</a:t>
                      </a:r>
                    </a:p>
                  </a:txBody>
                  <a:tcPr/>
                </a:tc>
                <a:extLst>
                  <a:ext uri="{0D108BD9-81ED-4DB2-BD59-A6C34878D82A}">
                    <a16:rowId xmlns:a16="http://schemas.microsoft.com/office/drawing/2014/main" val="3196677360"/>
                  </a:ext>
                </a:extLst>
              </a:tr>
              <a:tr h="643689">
                <a:tc>
                  <a:txBody>
                    <a:bodyPr/>
                    <a:lstStyle/>
                    <a:p>
                      <a:pPr algn="ctr"/>
                      <a:r>
                        <a:rPr lang="en-US" sz="2400" dirty="0"/>
                        <a:t>MINIMUM</a:t>
                      </a:r>
                    </a:p>
                  </a:txBody>
                  <a:tcPr/>
                </a:tc>
                <a:tc>
                  <a:txBody>
                    <a:bodyPr/>
                    <a:lstStyle/>
                    <a:p>
                      <a:pPr algn="ctr"/>
                      <a:r>
                        <a:rPr lang="en-US" sz="2400" dirty="0"/>
                        <a:t>12.06</a:t>
                      </a:r>
                    </a:p>
                  </a:txBody>
                  <a:tcPr/>
                </a:tc>
                <a:tc>
                  <a:txBody>
                    <a:bodyPr/>
                    <a:lstStyle/>
                    <a:p>
                      <a:pPr algn="ctr"/>
                      <a:r>
                        <a:rPr lang="en-US" sz="2400" dirty="0"/>
                        <a:t>0.095</a:t>
                      </a:r>
                    </a:p>
                  </a:txBody>
                  <a:tcPr/>
                </a:tc>
                <a:extLst>
                  <a:ext uri="{0D108BD9-81ED-4DB2-BD59-A6C34878D82A}">
                    <a16:rowId xmlns:a16="http://schemas.microsoft.com/office/drawing/2014/main" val="1472039424"/>
                  </a:ext>
                </a:extLst>
              </a:tr>
              <a:tr h="609846">
                <a:tc>
                  <a:txBody>
                    <a:bodyPr/>
                    <a:lstStyle/>
                    <a:p>
                      <a:pPr algn="ctr"/>
                      <a:r>
                        <a:rPr lang="en-US" sz="2400" dirty="0"/>
                        <a:t>MAXIMUM</a:t>
                      </a:r>
                    </a:p>
                  </a:txBody>
                  <a:tcPr/>
                </a:tc>
                <a:tc>
                  <a:txBody>
                    <a:bodyPr/>
                    <a:lstStyle/>
                    <a:p>
                      <a:pPr algn="ctr"/>
                      <a:r>
                        <a:rPr lang="en-US" sz="2400" dirty="0"/>
                        <a:t>33.41</a:t>
                      </a:r>
                    </a:p>
                  </a:txBody>
                  <a:tcPr/>
                </a:tc>
                <a:tc>
                  <a:txBody>
                    <a:bodyPr/>
                    <a:lstStyle/>
                    <a:p>
                      <a:pPr algn="ctr"/>
                      <a:r>
                        <a:rPr lang="en-US" sz="2400" dirty="0"/>
                        <a:t>0.2534</a:t>
                      </a:r>
                    </a:p>
                  </a:txBody>
                  <a:tcPr/>
                </a:tc>
                <a:extLst>
                  <a:ext uri="{0D108BD9-81ED-4DB2-BD59-A6C34878D82A}">
                    <a16:rowId xmlns:a16="http://schemas.microsoft.com/office/drawing/2014/main" val="4224206186"/>
                  </a:ext>
                </a:extLst>
              </a:tr>
            </a:tbl>
          </a:graphicData>
        </a:graphic>
      </p:graphicFrame>
      <p:pic>
        <p:nvPicPr>
          <p:cNvPr id="6" name="Audio 5">
            <a:hlinkClick r:id="" action="ppaction://media"/>
            <a:extLst>
              <a:ext uri="{FF2B5EF4-FFF2-40B4-BE49-F238E27FC236}">
                <a16:creationId xmlns:a16="http://schemas.microsoft.com/office/drawing/2014/main" id="{9EE1F3DD-F58E-40C9-97D2-42395F69DA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13180387"/>
      </p:ext>
    </p:extLst>
  </p:cSld>
  <p:clrMapOvr>
    <a:masterClrMapping/>
  </p:clrMapOvr>
  <mc:AlternateContent xmlns:mc="http://schemas.openxmlformats.org/markup-compatibility/2006" xmlns:p14="http://schemas.microsoft.com/office/powerpoint/2010/main">
    <mc:Choice Requires="p14">
      <p:transition spd="slow" p14:dur="2000" advTm="8223"/>
    </mc:Choice>
    <mc:Fallback xmlns="">
      <p:transition spd="slow" advTm="8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D59E4-0F47-4E65-9872-8935995016A5}"/>
              </a:ext>
            </a:extLst>
          </p:cNvPr>
          <p:cNvSpPr>
            <a:spLocks noGrp="1"/>
          </p:cNvSpPr>
          <p:nvPr>
            <p:ph type="title"/>
          </p:nvPr>
        </p:nvSpPr>
        <p:spPr/>
        <p:txBody>
          <a:bodyPr/>
          <a:lstStyle/>
          <a:p>
            <a:r>
              <a:rPr lang="en-US" dirty="0"/>
              <a:t>OBSERVATIONS</a:t>
            </a:r>
          </a:p>
        </p:txBody>
      </p:sp>
      <p:sp>
        <p:nvSpPr>
          <p:cNvPr id="3" name="Content Placeholder 2">
            <a:extLst>
              <a:ext uri="{FF2B5EF4-FFF2-40B4-BE49-F238E27FC236}">
                <a16:creationId xmlns:a16="http://schemas.microsoft.com/office/drawing/2014/main" id="{C923ACF6-09B9-4B62-91CD-4DAE0AEA9F3E}"/>
              </a:ext>
            </a:extLst>
          </p:cNvPr>
          <p:cNvSpPr>
            <a:spLocks noGrp="1"/>
          </p:cNvSpPr>
          <p:nvPr>
            <p:ph idx="1"/>
          </p:nvPr>
        </p:nvSpPr>
        <p:spPr>
          <a:xfrm>
            <a:off x="838200" y="1825625"/>
            <a:ext cx="10515600" cy="4351338"/>
          </a:xfrm>
        </p:spPr>
        <p:txBody>
          <a:bodyPr>
            <a:normAutofit lnSpcReduction="10000"/>
          </a:bodyPr>
          <a:lstStyle/>
          <a:p>
            <a:r>
              <a:rPr lang="en-US" dirty="0"/>
              <a:t>We observe that on an average, each pixel is at least 20.60 units different from the corresponding pixel intensity of the corresponding closest Training image.</a:t>
            </a:r>
          </a:p>
          <a:p>
            <a:r>
              <a:rPr lang="en-US" dirty="0"/>
              <a:t>Based on the minimum statistics, we observe that each pixel is 12.06 units different than the corresponding pixel intensity of the corresponding closest Training image.</a:t>
            </a:r>
          </a:p>
          <a:p>
            <a:r>
              <a:rPr lang="en-US" dirty="0"/>
              <a:t>When we study the distance in the high dimensional space, each pixel is at least 0.1528 units far from the corresponding pixel of the corresponding closest Training image, on an average. Overall, on an average, each Test image is approximately 5812.36 units far from the corresponding closest Train image.</a:t>
            </a:r>
          </a:p>
          <a:p>
            <a:endParaRPr lang="en-US" dirty="0"/>
          </a:p>
          <a:p>
            <a:endParaRPr lang="en-US" dirty="0"/>
          </a:p>
        </p:txBody>
      </p:sp>
      <p:pic>
        <p:nvPicPr>
          <p:cNvPr id="5" name="Audio 4">
            <a:hlinkClick r:id="" action="ppaction://media"/>
            <a:extLst>
              <a:ext uri="{FF2B5EF4-FFF2-40B4-BE49-F238E27FC236}">
                <a16:creationId xmlns:a16="http://schemas.microsoft.com/office/drawing/2014/main" id="{F60F4FE2-0722-4CBD-AE4A-C77CD75F44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60139940"/>
      </p:ext>
    </p:extLst>
  </p:cSld>
  <p:clrMapOvr>
    <a:masterClrMapping/>
  </p:clrMapOvr>
  <mc:AlternateContent xmlns:mc="http://schemas.openxmlformats.org/markup-compatibility/2006" xmlns:p14="http://schemas.microsoft.com/office/powerpoint/2010/main">
    <mc:Choice Requires="p14">
      <p:transition spd="slow" p14:dur="2000" advTm="9419"/>
    </mc:Choice>
    <mc:Fallback xmlns="">
      <p:transition spd="slow" advTm="9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2A357-56C3-4BE1-A21B-20D13079C655}"/>
              </a:ext>
            </a:extLst>
          </p:cNvPr>
          <p:cNvSpPr>
            <a:spLocks noGrp="1"/>
          </p:cNvSpPr>
          <p:nvPr>
            <p:ph type="title"/>
          </p:nvPr>
        </p:nvSpPr>
        <p:spPr>
          <a:xfrm>
            <a:off x="838200" y="232611"/>
            <a:ext cx="10515600" cy="934286"/>
          </a:xfrm>
        </p:spPr>
        <p:txBody>
          <a:bodyPr>
            <a:normAutofit/>
          </a:bodyPr>
          <a:lstStyle/>
          <a:p>
            <a:r>
              <a:rPr lang="en-US" dirty="0"/>
              <a:t>Unsupervised Learning approach: K-Means</a:t>
            </a:r>
          </a:p>
        </p:txBody>
      </p:sp>
      <p:sp>
        <p:nvSpPr>
          <p:cNvPr id="3" name="Content Placeholder 2">
            <a:extLst>
              <a:ext uri="{FF2B5EF4-FFF2-40B4-BE49-F238E27FC236}">
                <a16:creationId xmlns:a16="http://schemas.microsoft.com/office/drawing/2014/main" id="{9630D9D9-49BB-4DD9-A4FA-18E09479E1CA}"/>
              </a:ext>
            </a:extLst>
          </p:cNvPr>
          <p:cNvSpPr>
            <a:spLocks noGrp="1"/>
          </p:cNvSpPr>
          <p:nvPr>
            <p:ph idx="1"/>
          </p:nvPr>
        </p:nvSpPr>
        <p:spPr>
          <a:xfrm>
            <a:off x="838200" y="1299412"/>
            <a:ext cx="10515600" cy="5325977"/>
          </a:xfrm>
        </p:spPr>
        <p:txBody>
          <a:bodyPr>
            <a:normAutofit lnSpcReduction="10000"/>
          </a:bodyPr>
          <a:lstStyle/>
          <a:p>
            <a:r>
              <a:rPr lang="en-US" dirty="0"/>
              <a:t>Many a times, for binary classification problem, an unsupervised learning approach of K-Means is sufficient to solve the problem.</a:t>
            </a:r>
          </a:p>
          <a:p>
            <a:r>
              <a:rPr lang="en-US" dirty="0"/>
              <a:t>A K-Means model is employed to understand if the model can classify the data distribution based on the distance between the similar samples.</a:t>
            </a:r>
          </a:p>
          <a:p>
            <a:r>
              <a:rPr lang="en-US" dirty="0"/>
              <a:t>These models turn out to be very effective in various problems.</a:t>
            </a:r>
          </a:p>
          <a:p>
            <a:r>
              <a:rPr lang="en-US" dirty="0"/>
              <a:t>The Training data is presented as high dimensional vector of size 40000. A two-class mapping is obtained and two local means of the data is obtained based on the training data. Based on the two classes, training accuracy is obtained.</a:t>
            </a:r>
          </a:p>
          <a:p>
            <a:r>
              <a:rPr lang="en-US" dirty="0"/>
              <a:t>The same approach is performed on the unseen Validation and Test data. The Validation and Test data is presented and classification is performed based on the obtained mean and the data samples.</a:t>
            </a:r>
          </a:p>
        </p:txBody>
      </p:sp>
      <p:pic>
        <p:nvPicPr>
          <p:cNvPr id="5" name="Audio 4">
            <a:hlinkClick r:id="" action="ppaction://media"/>
            <a:extLst>
              <a:ext uri="{FF2B5EF4-FFF2-40B4-BE49-F238E27FC236}">
                <a16:creationId xmlns:a16="http://schemas.microsoft.com/office/drawing/2014/main" id="{DE049C62-0668-4ED9-8886-8A9CB189CB2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05104492"/>
      </p:ext>
    </p:extLst>
  </p:cSld>
  <p:clrMapOvr>
    <a:masterClrMapping/>
  </p:clrMapOvr>
  <mc:AlternateContent xmlns:mc="http://schemas.openxmlformats.org/markup-compatibility/2006" xmlns:p14="http://schemas.microsoft.com/office/powerpoint/2010/main">
    <mc:Choice Requires="p14">
      <p:transition spd="slow" p14:dur="2000" advTm="11447"/>
    </mc:Choice>
    <mc:Fallback xmlns="">
      <p:transition spd="slow" advTm="11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40F15-FE17-4975-9C20-8A11D464767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AA3F15A-48D1-49FC-9E72-DE1426808CB2}"/>
              </a:ext>
            </a:extLst>
          </p:cNvPr>
          <p:cNvSpPr>
            <a:spLocks noGrp="1"/>
          </p:cNvSpPr>
          <p:nvPr>
            <p:ph idx="1"/>
          </p:nvPr>
        </p:nvSpPr>
        <p:spPr>
          <a:xfrm>
            <a:off x="838200" y="1825625"/>
            <a:ext cx="10515600" cy="516522"/>
          </a:xfrm>
        </p:spPr>
        <p:txBody>
          <a:bodyPr/>
          <a:lstStyle/>
          <a:p>
            <a:r>
              <a:rPr lang="en-US" dirty="0"/>
              <a:t>According to WHO</a:t>
            </a:r>
          </a:p>
        </p:txBody>
      </p:sp>
      <p:sp>
        <p:nvSpPr>
          <p:cNvPr id="4" name="Content Placeholder 2">
            <a:extLst>
              <a:ext uri="{FF2B5EF4-FFF2-40B4-BE49-F238E27FC236}">
                <a16:creationId xmlns:a16="http://schemas.microsoft.com/office/drawing/2014/main" id="{F2FAAF98-3875-40FB-8A5D-DFFD54B5C0B8}"/>
              </a:ext>
            </a:extLst>
          </p:cNvPr>
          <p:cNvSpPr txBox="1">
            <a:spLocks/>
          </p:cNvSpPr>
          <p:nvPr/>
        </p:nvSpPr>
        <p:spPr>
          <a:xfrm>
            <a:off x="3910264" y="2363038"/>
            <a:ext cx="8089232" cy="2032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“Pneumonia is the single largest cause of death in children worldwide. Every year, it kills an estimated 1.4 million children under the age of five years, accounting for 18% of all deaths of children under five years old worldwide.”</a:t>
            </a:r>
          </a:p>
        </p:txBody>
      </p:sp>
      <p:sp>
        <p:nvSpPr>
          <p:cNvPr id="5" name="Content Placeholder 2">
            <a:extLst>
              <a:ext uri="{FF2B5EF4-FFF2-40B4-BE49-F238E27FC236}">
                <a16:creationId xmlns:a16="http://schemas.microsoft.com/office/drawing/2014/main" id="{0CFE40E6-1531-437C-934D-7FD69DDF79CE}"/>
              </a:ext>
            </a:extLst>
          </p:cNvPr>
          <p:cNvSpPr txBox="1">
            <a:spLocks/>
          </p:cNvSpPr>
          <p:nvPr/>
        </p:nvSpPr>
        <p:spPr>
          <a:xfrm>
            <a:off x="3910264" y="4395540"/>
            <a:ext cx="8089232" cy="1275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“Pneumonia affects children and families everywhere, but is most prevalent in South Asia and sub-Saharan Africa.”</a:t>
            </a:r>
          </a:p>
        </p:txBody>
      </p:sp>
      <p:pic>
        <p:nvPicPr>
          <p:cNvPr id="6" name="Picture 5">
            <a:extLst>
              <a:ext uri="{FF2B5EF4-FFF2-40B4-BE49-F238E27FC236}">
                <a16:creationId xmlns:a16="http://schemas.microsoft.com/office/drawing/2014/main" id="{A99CAD3E-EAC1-4549-91C0-F5EFE3730171}"/>
              </a:ext>
            </a:extLst>
          </p:cNvPr>
          <p:cNvPicPr>
            <a:picLocks noChangeAspect="1"/>
          </p:cNvPicPr>
          <p:nvPr/>
        </p:nvPicPr>
        <p:blipFill>
          <a:blip r:embed="rId4"/>
          <a:stretch>
            <a:fillRect/>
          </a:stretch>
        </p:blipFill>
        <p:spPr>
          <a:xfrm>
            <a:off x="970298" y="2678030"/>
            <a:ext cx="2390775" cy="2400300"/>
          </a:xfrm>
          <a:prstGeom prst="rect">
            <a:avLst/>
          </a:prstGeom>
        </p:spPr>
      </p:pic>
      <p:pic>
        <p:nvPicPr>
          <p:cNvPr id="19" name="Audio 18">
            <a:hlinkClick r:id="" action="ppaction://media"/>
            <a:extLst>
              <a:ext uri="{FF2B5EF4-FFF2-40B4-BE49-F238E27FC236}">
                <a16:creationId xmlns:a16="http://schemas.microsoft.com/office/drawing/2014/main" id="{2E622851-FBF6-492C-9092-A1CF708B94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37587473"/>
      </p:ext>
    </p:extLst>
  </p:cSld>
  <p:clrMapOvr>
    <a:masterClrMapping/>
  </p:clrMapOvr>
  <mc:AlternateContent xmlns:mc="http://schemas.openxmlformats.org/markup-compatibility/2006" xmlns:p14="http://schemas.microsoft.com/office/powerpoint/2010/main">
    <mc:Choice Requires="p14">
      <p:transition spd="slow" p14:dur="2000" advTm="13622"/>
    </mc:Choice>
    <mc:Fallback xmlns="">
      <p:transition spd="slow" advTm="13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EC6B1-148D-4B8F-BE85-7B7EC4BD81FB}"/>
              </a:ext>
            </a:extLst>
          </p:cNvPr>
          <p:cNvSpPr>
            <a:spLocks noGrp="1"/>
          </p:cNvSpPr>
          <p:nvPr>
            <p:ph type="title"/>
          </p:nvPr>
        </p:nvSpPr>
        <p:spPr>
          <a:xfrm>
            <a:off x="838200" y="365126"/>
            <a:ext cx="10515600" cy="709696"/>
          </a:xfrm>
        </p:spPr>
        <p:txBody>
          <a:bodyPr/>
          <a:lstStyle/>
          <a:p>
            <a:r>
              <a:rPr lang="en-US" dirty="0"/>
              <a:t>OBSERVATION</a:t>
            </a:r>
          </a:p>
        </p:txBody>
      </p:sp>
      <p:sp>
        <p:nvSpPr>
          <p:cNvPr id="3" name="Content Placeholder 2">
            <a:extLst>
              <a:ext uri="{FF2B5EF4-FFF2-40B4-BE49-F238E27FC236}">
                <a16:creationId xmlns:a16="http://schemas.microsoft.com/office/drawing/2014/main" id="{51F63122-0688-47A6-87D4-93B485A52E11}"/>
              </a:ext>
            </a:extLst>
          </p:cNvPr>
          <p:cNvSpPr>
            <a:spLocks noGrp="1"/>
          </p:cNvSpPr>
          <p:nvPr>
            <p:ph idx="1"/>
          </p:nvPr>
        </p:nvSpPr>
        <p:spPr>
          <a:xfrm>
            <a:off x="838200" y="1074822"/>
            <a:ext cx="5498432" cy="5102141"/>
          </a:xfrm>
        </p:spPr>
        <p:txBody>
          <a:bodyPr>
            <a:normAutofit/>
          </a:bodyPr>
          <a:lstStyle/>
          <a:p>
            <a:r>
              <a:rPr lang="en-US" dirty="0"/>
              <a:t>The K-means model was presented with the high dimensional Training data with two-class constrain.</a:t>
            </a:r>
          </a:p>
          <a:p>
            <a:r>
              <a:rPr lang="en-US" dirty="0"/>
              <a:t>A similar approach on the Validation and Test data are also performed. The table presents the training and test accuracy of the K-means model.</a:t>
            </a:r>
          </a:p>
          <a:p>
            <a:r>
              <a:rPr lang="en-US" dirty="0"/>
              <a:t>We observe that the test accuracy of 40.5% is achieved in our implementation. The training accuracy of 52.03% is achieved.</a:t>
            </a:r>
          </a:p>
          <a:p>
            <a:endParaRPr lang="en-US" dirty="0"/>
          </a:p>
        </p:txBody>
      </p:sp>
      <p:graphicFrame>
        <p:nvGraphicFramePr>
          <p:cNvPr id="4" name="Table 4">
            <a:extLst>
              <a:ext uri="{FF2B5EF4-FFF2-40B4-BE49-F238E27FC236}">
                <a16:creationId xmlns:a16="http://schemas.microsoft.com/office/drawing/2014/main" id="{4FA5FEB1-786C-46A1-9126-4DF85CA0A896}"/>
              </a:ext>
            </a:extLst>
          </p:cNvPr>
          <p:cNvGraphicFramePr>
            <a:graphicFrameLocks noGrp="1"/>
          </p:cNvGraphicFramePr>
          <p:nvPr/>
        </p:nvGraphicFramePr>
        <p:xfrm>
          <a:off x="7170820" y="1620253"/>
          <a:ext cx="3871496" cy="3369976"/>
        </p:xfrm>
        <a:graphic>
          <a:graphicData uri="http://schemas.openxmlformats.org/drawingml/2006/table">
            <a:tbl>
              <a:tblPr firstRow="1" bandRow="1">
                <a:tableStyleId>{5C22544A-7EE6-4342-B048-85BDC9FD1C3A}</a:tableStyleId>
              </a:tblPr>
              <a:tblGrid>
                <a:gridCol w="1935748">
                  <a:extLst>
                    <a:ext uri="{9D8B030D-6E8A-4147-A177-3AD203B41FA5}">
                      <a16:colId xmlns:a16="http://schemas.microsoft.com/office/drawing/2014/main" val="1201180123"/>
                    </a:ext>
                  </a:extLst>
                </a:gridCol>
                <a:gridCol w="1935748">
                  <a:extLst>
                    <a:ext uri="{9D8B030D-6E8A-4147-A177-3AD203B41FA5}">
                      <a16:colId xmlns:a16="http://schemas.microsoft.com/office/drawing/2014/main" val="2462599361"/>
                    </a:ext>
                  </a:extLst>
                </a:gridCol>
              </a:tblGrid>
              <a:tr h="842494">
                <a:tc>
                  <a:txBody>
                    <a:bodyPr/>
                    <a:lstStyle/>
                    <a:p>
                      <a:pPr algn="ctr"/>
                      <a:r>
                        <a:rPr lang="en-US" sz="2400" dirty="0"/>
                        <a:t>Data set</a:t>
                      </a:r>
                    </a:p>
                  </a:txBody>
                  <a:tcPr/>
                </a:tc>
                <a:tc>
                  <a:txBody>
                    <a:bodyPr/>
                    <a:lstStyle/>
                    <a:p>
                      <a:pPr algn="ctr"/>
                      <a:r>
                        <a:rPr lang="en-US" sz="2400" dirty="0"/>
                        <a:t>Accuracy</a:t>
                      </a:r>
                    </a:p>
                  </a:txBody>
                  <a:tcPr/>
                </a:tc>
                <a:extLst>
                  <a:ext uri="{0D108BD9-81ED-4DB2-BD59-A6C34878D82A}">
                    <a16:rowId xmlns:a16="http://schemas.microsoft.com/office/drawing/2014/main" val="3441238865"/>
                  </a:ext>
                </a:extLst>
              </a:tr>
              <a:tr h="842494">
                <a:tc>
                  <a:txBody>
                    <a:bodyPr/>
                    <a:lstStyle/>
                    <a:p>
                      <a:pPr algn="ctr"/>
                      <a:r>
                        <a:rPr lang="en-US" sz="2400" dirty="0"/>
                        <a:t>Train Data set</a:t>
                      </a:r>
                    </a:p>
                  </a:txBody>
                  <a:tcPr/>
                </a:tc>
                <a:tc>
                  <a:txBody>
                    <a:bodyPr/>
                    <a:lstStyle/>
                    <a:p>
                      <a:pPr algn="ctr"/>
                      <a:r>
                        <a:rPr lang="en-US" sz="2400" dirty="0"/>
                        <a:t>52.03%</a:t>
                      </a:r>
                    </a:p>
                  </a:txBody>
                  <a:tcPr/>
                </a:tc>
                <a:extLst>
                  <a:ext uri="{0D108BD9-81ED-4DB2-BD59-A6C34878D82A}">
                    <a16:rowId xmlns:a16="http://schemas.microsoft.com/office/drawing/2014/main" val="2169514222"/>
                  </a:ext>
                </a:extLst>
              </a:tr>
              <a:tr h="842494">
                <a:tc>
                  <a:txBody>
                    <a:bodyPr/>
                    <a:lstStyle/>
                    <a:p>
                      <a:pPr algn="ctr"/>
                      <a:r>
                        <a:rPr lang="en-US" sz="2400" dirty="0"/>
                        <a:t>Validation Data set</a:t>
                      </a:r>
                    </a:p>
                  </a:txBody>
                  <a:tcPr/>
                </a:tc>
                <a:tc>
                  <a:txBody>
                    <a:bodyPr/>
                    <a:lstStyle/>
                    <a:p>
                      <a:pPr algn="ctr"/>
                      <a:r>
                        <a:rPr lang="en-US" sz="2400" dirty="0"/>
                        <a:t>50%</a:t>
                      </a:r>
                    </a:p>
                  </a:txBody>
                  <a:tcPr/>
                </a:tc>
                <a:extLst>
                  <a:ext uri="{0D108BD9-81ED-4DB2-BD59-A6C34878D82A}">
                    <a16:rowId xmlns:a16="http://schemas.microsoft.com/office/drawing/2014/main" val="2300753234"/>
                  </a:ext>
                </a:extLst>
              </a:tr>
              <a:tr h="842494">
                <a:tc>
                  <a:txBody>
                    <a:bodyPr/>
                    <a:lstStyle/>
                    <a:p>
                      <a:pPr algn="ctr"/>
                      <a:r>
                        <a:rPr lang="en-US" sz="2400" dirty="0"/>
                        <a:t>Test Data set</a:t>
                      </a:r>
                    </a:p>
                  </a:txBody>
                  <a:tcPr/>
                </a:tc>
                <a:tc>
                  <a:txBody>
                    <a:bodyPr/>
                    <a:lstStyle/>
                    <a:p>
                      <a:pPr algn="ctr"/>
                      <a:r>
                        <a:rPr lang="en-US" sz="2400" dirty="0"/>
                        <a:t>40.54%</a:t>
                      </a:r>
                    </a:p>
                  </a:txBody>
                  <a:tcPr/>
                </a:tc>
                <a:extLst>
                  <a:ext uri="{0D108BD9-81ED-4DB2-BD59-A6C34878D82A}">
                    <a16:rowId xmlns:a16="http://schemas.microsoft.com/office/drawing/2014/main" val="300574313"/>
                  </a:ext>
                </a:extLst>
              </a:tr>
            </a:tbl>
          </a:graphicData>
        </a:graphic>
      </p:graphicFrame>
      <p:pic>
        <p:nvPicPr>
          <p:cNvPr id="6" name="Audio 5">
            <a:hlinkClick r:id="" action="ppaction://media"/>
            <a:extLst>
              <a:ext uri="{FF2B5EF4-FFF2-40B4-BE49-F238E27FC236}">
                <a16:creationId xmlns:a16="http://schemas.microsoft.com/office/drawing/2014/main" id="{739F9AD4-180A-4F0C-ADB0-E3F0750771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98133129"/>
      </p:ext>
    </p:extLst>
  </p:cSld>
  <p:clrMapOvr>
    <a:masterClrMapping/>
  </p:clrMapOvr>
  <mc:AlternateContent xmlns:mc="http://schemas.openxmlformats.org/markup-compatibility/2006" xmlns:p14="http://schemas.microsoft.com/office/powerpoint/2010/main">
    <mc:Choice Requires="p14">
      <p:transition spd="slow" p14:dur="2000" advTm="17060"/>
    </mc:Choice>
    <mc:Fallback xmlns="">
      <p:transition spd="slow" advTm="17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1A41C-4B5C-4590-9C65-93D8BCFB5E03}"/>
              </a:ext>
            </a:extLst>
          </p:cNvPr>
          <p:cNvSpPr>
            <a:spLocks noGrp="1"/>
          </p:cNvSpPr>
          <p:nvPr>
            <p:ph type="title"/>
          </p:nvPr>
        </p:nvSpPr>
        <p:spPr>
          <a:xfrm>
            <a:off x="838200" y="268204"/>
            <a:ext cx="10515600" cy="1325563"/>
          </a:xfrm>
        </p:spPr>
        <p:txBody>
          <a:bodyPr>
            <a:normAutofit/>
          </a:bodyPr>
          <a:lstStyle/>
          <a:p>
            <a:r>
              <a:rPr lang="en-US" dirty="0"/>
              <a:t>Baseline Implementation without Data Augmentation</a:t>
            </a:r>
          </a:p>
        </p:txBody>
      </p:sp>
      <p:sp>
        <p:nvSpPr>
          <p:cNvPr id="3" name="Content Placeholder 2">
            <a:extLst>
              <a:ext uri="{FF2B5EF4-FFF2-40B4-BE49-F238E27FC236}">
                <a16:creationId xmlns:a16="http://schemas.microsoft.com/office/drawing/2014/main" id="{AED1B65E-4B70-4242-B1AC-739B6474DBEB}"/>
              </a:ext>
            </a:extLst>
          </p:cNvPr>
          <p:cNvSpPr>
            <a:spLocks noGrp="1"/>
          </p:cNvSpPr>
          <p:nvPr>
            <p:ph idx="1"/>
          </p:nvPr>
        </p:nvSpPr>
        <p:spPr>
          <a:xfrm>
            <a:off x="838200" y="1593767"/>
            <a:ext cx="10515600" cy="3243680"/>
          </a:xfrm>
        </p:spPr>
        <p:txBody>
          <a:bodyPr/>
          <a:lstStyle/>
          <a:p>
            <a:r>
              <a:rPr lang="en-US" dirty="0"/>
              <a:t>The baseline is implemented based on the works of Stephen and team. The baseline model consists of the feature extractor part and Classifier part.</a:t>
            </a:r>
          </a:p>
          <a:p>
            <a:r>
              <a:rPr lang="en-US" dirty="0"/>
              <a:t>The details of each layer is same as before. The only difference is that the model now sees the augmented data as well as the original data.</a:t>
            </a:r>
          </a:p>
          <a:p>
            <a:r>
              <a:rPr lang="en-US" dirty="0"/>
              <a:t>The training process is also similar.</a:t>
            </a:r>
          </a:p>
          <a:p>
            <a:endParaRPr lang="en-US" dirty="0"/>
          </a:p>
          <a:p>
            <a:endParaRPr lang="en-US" dirty="0"/>
          </a:p>
        </p:txBody>
      </p:sp>
      <p:pic>
        <p:nvPicPr>
          <p:cNvPr id="4" name="Picture 3">
            <a:extLst>
              <a:ext uri="{FF2B5EF4-FFF2-40B4-BE49-F238E27FC236}">
                <a16:creationId xmlns:a16="http://schemas.microsoft.com/office/drawing/2014/main" id="{5813055F-814F-4B81-A166-ABE9D1ED757A}"/>
              </a:ext>
            </a:extLst>
          </p:cNvPr>
          <p:cNvPicPr>
            <a:picLocks noChangeAspect="1"/>
          </p:cNvPicPr>
          <p:nvPr/>
        </p:nvPicPr>
        <p:blipFill>
          <a:blip r:embed="rId4"/>
          <a:stretch>
            <a:fillRect/>
          </a:stretch>
        </p:blipFill>
        <p:spPr>
          <a:xfrm>
            <a:off x="1293521" y="4300370"/>
            <a:ext cx="9155775" cy="2326356"/>
          </a:xfrm>
          <a:prstGeom prst="rect">
            <a:avLst/>
          </a:prstGeom>
        </p:spPr>
      </p:pic>
      <p:pic>
        <p:nvPicPr>
          <p:cNvPr id="5" name="Audio 4">
            <a:hlinkClick r:id="" action="ppaction://media"/>
            <a:extLst>
              <a:ext uri="{FF2B5EF4-FFF2-40B4-BE49-F238E27FC236}">
                <a16:creationId xmlns:a16="http://schemas.microsoft.com/office/drawing/2014/main" id="{EF54B457-9626-4E91-8C40-3ADA47DCA4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51248173"/>
      </p:ext>
    </p:extLst>
  </p:cSld>
  <p:clrMapOvr>
    <a:masterClrMapping/>
  </p:clrMapOvr>
  <mc:AlternateContent xmlns:mc="http://schemas.openxmlformats.org/markup-compatibility/2006" xmlns:p14="http://schemas.microsoft.com/office/powerpoint/2010/main">
    <mc:Choice Requires="p14">
      <p:transition spd="slow" p14:dur="2000" advTm="7517"/>
    </mc:Choice>
    <mc:Fallback xmlns="">
      <p:transition spd="slow" advTm="7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88DB3-F577-4BF8-95D5-B4BBA9D6BAFA}"/>
              </a:ext>
            </a:extLst>
          </p:cNvPr>
          <p:cNvSpPr>
            <a:spLocks noGrp="1"/>
          </p:cNvSpPr>
          <p:nvPr>
            <p:ph type="title"/>
          </p:nvPr>
        </p:nvSpPr>
        <p:spPr>
          <a:xfrm>
            <a:off x="597569" y="1973184"/>
            <a:ext cx="4375484" cy="1794627"/>
          </a:xfrm>
        </p:spPr>
        <p:txBody>
          <a:bodyPr>
            <a:normAutofit/>
          </a:bodyPr>
          <a:lstStyle/>
          <a:p>
            <a:pPr algn="ctr"/>
            <a:r>
              <a:rPr lang="en-US" dirty="0"/>
              <a:t>Details of Baseline Model</a:t>
            </a:r>
          </a:p>
        </p:txBody>
      </p:sp>
      <p:pic>
        <p:nvPicPr>
          <p:cNvPr id="4" name="Picture 3">
            <a:extLst>
              <a:ext uri="{FF2B5EF4-FFF2-40B4-BE49-F238E27FC236}">
                <a16:creationId xmlns:a16="http://schemas.microsoft.com/office/drawing/2014/main" id="{7A722DE9-E3B8-41E8-B30D-D5213C84D7CE}"/>
              </a:ext>
            </a:extLst>
          </p:cNvPr>
          <p:cNvPicPr>
            <a:picLocks noChangeAspect="1"/>
          </p:cNvPicPr>
          <p:nvPr/>
        </p:nvPicPr>
        <p:blipFill>
          <a:blip r:embed="rId4"/>
          <a:stretch>
            <a:fillRect/>
          </a:stretch>
        </p:blipFill>
        <p:spPr>
          <a:xfrm>
            <a:off x="5995736" y="188494"/>
            <a:ext cx="5995737" cy="6481011"/>
          </a:xfrm>
          <a:prstGeom prst="rect">
            <a:avLst/>
          </a:prstGeom>
        </p:spPr>
      </p:pic>
      <p:pic>
        <p:nvPicPr>
          <p:cNvPr id="5" name="Picture 4">
            <a:extLst>
              <a:ext uri="{FF2B5EF4-FFF2-40B4-BE49-F238E27FC236}">
                <a16:creationId xmlns:a16="http://schemas.microsoft.com/office/drawing/2014/main" id="{66F6345A-9086-4144-9E37-D7C3B9181F83}"/>
              </a:ext>
            </a:extLst>
          </p:cNvPr>
          <p:cNvPicPr>
            <a:picLocks noChangeAspect="1"/>
          </p:cNvPicPr>
          <p:nvPr/>
        </p:nvPicPr>
        <p:blipFill>
          <a:blip r:embed="rId5"/>
          <a:stretch>
            <a:fillRect/>
          </a:stretch>
        </p:blipFill>
        <p:spPr>
          <a:xfrm>
            <a:off x="0" y="3667420"/>
            <a:ext cx="5995736" cy="1510174"/>
          </a:xfrm>
          <a:prstGeom prst="rect">
            <a:avLst/>
          </a:prstGeom>
        </p:spPr>
      </p:pic>
      <p:pic>
        <p:nvPicPr>
          <p:cNvPr id="6" name="Audio 5">
            <a:hlinkClick r:id="" action="ppaction://media"/>
            <a:extLst>
              <a:ext uri="{FF2B5EF4-FFF2-40B4-BE49-F238E27FC236}">
                <a16:creationId xmlns:a16="http://schemas.microsoft.com/office/drawing/2014/main" id="{99E4CD3B-767D-4299-AFEC-A496D14A85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65969750"/>
      </p:ext>
    </p:extLst>
  </p:cSld>
  <p:clrMapOvr>
    <a:masterClrMapping/>
  </p:clrMapOvr>
  <mc:AlternateContent xmlns:mc="http://schemas.openxmlformats.org/markup-compatibility/2006" xmlns:p14="http://schemas.microsoft.com/office/powerpoint/2010/main">
    <mc:Choice Requires="p14">
      <p:transition spd="slow" p14:dur="2000" advTm="1296"/>
    </mc:Choice>
    <mc:Fallback xmlns="">
      <p:transition spd="slow" advTm="1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1AEA-7A8D-4CEB-9C46-B06287959471}"/>
              </a:ext>
            </a:extLst>
          </p:cNvPr>
          <p:cNvSpPr>
            <a:spLocks noGrp="1"/>
          </p:cNvSpPr>
          <p:nvPr>
            <p:ph type="title"/>
          </p:nvPr>
        </p:nvSpPr>
        <p:spPr>
          <a:xfrm>
            <a:off x="336884" y="342231"/>
            <a:ext cx="10643937" cy="677612"/>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88B93996-5E96-43B1-A783-42EEE095567C}"/>
              </a:ext>
            </a:extLst>
          </p:cNvPr>
          <p:cNvSpPr>
            <a:spLocks noGrp="1"/>
          </p:cNvSpPr>
          <p:nvPr>
            <p:ph idx="1"/>
          </p:nvPr>
        </p:nvSpPr>
        <p:spPr>
          <a:xfrm>
            <a:off x="336884" y="1019842"/>
            <a:ext cx="7347284" cy="5685758"/>
          </a:xfrm>
        </p:spPr>
        <p:txBody>
          <a:bodyPr>
            <a:normAutofit fontScale="92500" lnSpcReduction="10000"/>
          </a:bodyPr>
          <a:lstStyle/>
          <a:p>
            <a:r>
              <a:rPr lang="en-US" dirty="0"/>
              <a:t>The model was trained with a learning rate of 0.0001 and binary cross entropy loss function. Adam optimizer was employed and training was performed for 50 epochs on NVIDIA RTX 2060 GPU.</a:t>
            </a:r>
          </a:p>
          <a:p>
            <a:r>
              <a:rPr lang="en-US" dirty="0"/>
              <a:t>We observe that the test accuracy mentioned in the paper is not reached in our implementation. The training accuracy, as quoted in the journal is reached. We observe a training accuracy of 96.35%.</a:t>
            </a:r>
          </a:p>
          <a:p>
            <a:r>
              <a:rPr lang="en-US" dirty="0"/>
              <a:t>However, the best test accuracy of our baseline model implementation is 84%, while the test accuracy quoted in the journal is 93%.</a:t>
            </a:r>
          </a:p>
          <a:p>
            <a:r>
              <a:rPr lang="en-US" dirty="0"/>
              <a:t>From Filter Visualization, we can observe higher and higher level features extracted as we go deeper.</a:t>
            </a:r>
          </a:p>
          <a:p>
            <a:r>
              <a:rPr lang="en-US" dirty="0"/>
              <a:t>From TSNE Visualization, we can observe how the model starts classifying better after each layer.</a:t>
            </a:r>
          </a:p>
        </p:txBody>
      </p:sp>
      <p:graphicFrame>
        <p:nvGraphicFramePr>
          <p:cNvPr id="5" name="Table 4">
            <a:extLst>
              <a:ext uri="{FF2B5EF4-FFF2-40B4-BE49-F238E27FC236}">
                <a16:creationId xmlns:a16="http://schemas.microsoft.com/office/drawing/2014/main" id="{5A8FE01F-3857-4DDF-A5C5-700F7611CA3C}"/>
              </a:ext>
            </a:extLst>
          </p:cNvPr>
          <p:cNvGraphicFramePr>
            <a:graphicFrameLocks noGrp="1"/>
          </p:cNvGraphicFramePr>
          <p:nvPr>
            <p:extLst>
              <p:ext uri="{D42A27DB-BD31-4B8C-83A1-F6EECF244321}">
                <p14:modId xmlns:p14="http://schemas.microsoft.com/office/powerpoint/2010/main" val="2203384277"/>
              </p:ext>
            </p:extLst>
          </p:nvPr>
        </p:nvGraphicFramePr>
        <p:xfrm>
          <a:off x="7839240" y="2165259"/>
          <a:ext cx="3871496" cy="2527482"/>
        </p:xfrm>
        <a:graphic>
          <a:graphicData uri="http://schemas.openxmlformats.org/drawingml/2006/table">
            <a:tbl>
              <a:tblPr firstRow="1" bandRow="1">
                <a:tableStyleId>{5C22544A-7EE6-4342-B048-85BDC9FD1C3A}</a:tableStyleId>
              </a:tblPr>
              <a:tblGrid>
                <a:gridCol w="1935748">
                  <a:extLst>
                    <a:ext uri="{9D8B030D-6E8A-4147-A177-3AD203B41FA5}">
                      <a16:colId xmlns:a16="http://schemas.microsoft.com/office/drawing/2014/main" val="2190492871"/>
                    </a:ext>
                  </a:extLst>
                </a:gridCol>
                <a:gridCol w="1935748">
                  <a:extLst>
                    <a:ext uri="{9D8B030D-6E8A-4147-A177-3AD203B41FA5}">
                      <a16:colId xmlns:a16="http://schemas.microsoft.com/office/drawing/2014/main" val="2086135116"/>
                    </a:ext>
                  </a:extLst>
                </a:gridCol>
              </a:tblGrid>
              <a:tr h="842494">
                <a:tc>
                  <a:txBody>
                    <a:bodyPr/>
                    <a:lstStyle/>
                    <a:p>
                      <a:pPr algn="ctr"/>
                      <a:r>
                        <a:rPr lang="en-US" sz="2400" dirty="0"/>
                        <a:t>Data set</a:t>
                      </a:r>
                    </a:p>
                  </a:txBody>
                  <a:tcPr/>
                </a:tc>
                <a:tc>
                  <a:txBody>
                    <a:bodyPr/>
                    <a:lstStyle/>
                    <a:p>
                      <a:pPr algn="ctr"/>
                      <a:r>
                        <a:rPr lang="en-US" sz="2400" dirty="0"/>
                        <a:t>Accuracy</a:t>
                      </a:r>
                    </a:p>
                  </a:txBody>
                  <a:tcPr/>
                </a:tc>
                <a:extLst>
                  <a:ext uri="{0D108BD9-81ED-4DB2-BD59-A6C34878D82A}">
                    <a16:rowId xmlns:a16="http://schemas.microsoft.com/office/drawing/2014/main" val="2534358824"/>
                  </a:ext>
                </a:extLst>
              </a:tr>
              <a:tr h="842494">
                <a:tc>
                  <a:txBody>
                    <a:bodyPr/>
                    <a:lstStyle/>
                    <a:p>
                      <a:pPr algn="ctr"/>
                      <a:r>
                        <a:rPr lang="en-US" sz="2400" dirty="0"/>
                        <a:t>Train Data set</a:t>
                      </a:r>
                    </a:p>
                  </a:txBody>
                  <a:tcPr/>
                </a:tc>
                <a:tc>
                  <a:txBody>
                    <a:bodyPr/>
                    <a:lstStyle/>
                    <a:p>
                      <a:pPr algn="ctr"/>
                      <a:r>
                        <a:rPr lang="en-US" sz="2400" dirty="0"/>
                        <a:t>96.35%</a:t>
                      </a:r>
                    </a:p>
                  </a:txBody>
                  <a:tcPr/>
                </a:tc>
                <a:extLst>
                  <a:ext uri="{0D108BD9-81ED-4DB2-BD59-A6C34878D82A}">
                    <a16:rowId xmlns:a16="http://schemas.microsoft.com/office/drawing/2014/main" val="3278682298"/>
                  </a:ext>
                </a:extLst>
              </a:tr>
              <a:tr h="842494">
                <a:tc>
                  <a:txBody>
                    <a:bodyPr/>
                    <a:lstStyle/>
                    <a:p>
                      <a:pPr algn="ctr"/>
                      <a:r>
                        <a:rPr lang="en-US" sz="2400" dirty="0"/>
                        <a:t>Test Data set</a:t>
                      </a:r>
                    </a:p>
                  </a:txBody>
                  <a:tcPr/>
                </a:tc>
                <a:tc>
                  <a:txBody>
                    <a:bodyPr/>
                    <a:lstStyle/>
                    <a:p>
                      <a:pPr algn="ctr"/>
                      <a:r>
                        <a:rPr lang="en-US" sz="2400" dirty="0"/>
                        <a:t>84.00%</a:t>
                      </a:r>
                    </a:p>
                  </a:txBody>
                  <a:tcPr/>
                </a:tc>
                <a:extLst>
                  <a:ext uri="{0D108BD9-81ED-4DB2-BD59-A6C34878D82A}">
                    <a16:rowId xmlns:a16="http://schemas.microsoft.com/office/drawing/2014/main" val="1050446224"/>
                  </a:ext>
                </a:extLst>
              </a:tr>
            </a:tbl>
          </a:graphicData>
        </a:graphic>
      </p:graphicFrame>
      <p:pic>
        <p:nvPicPr>
          <p:cNvPr id="6" name="Audio 5">
            <a:hlinkClick r:id="" action="ppaction://media"/>
            <a:extLst>
              <a:ext uri="{FF2B5EF4-FFF2-40B4-BE49-F238E27FC236}">
                <a16:creationId xmlns:a16="http://schemas.microsoft.com/office/drawing/2014/main" id="{5624B112-C099-4572-BF7F-B04517E70C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46304976"/>
      </p:ext>
    </p:extLst>
  </p:cSld>
  <p:clrMapOvr>
    <a:masterClrMapping/>
  </p:clrMapOvr>
  <mc:AlternateContent xmlns:mc="http://schemas.openxmlformats.org/markup-compatibility/2006" xmlns:p14="http://schemas.microsoft.com/office/powerpoint/2010/main">
    <mc:Choice Requires="p14">
      <p:transition spd="slow" p14:dur="2000" advTm="15814"/>
    </mc:Choice>
    <mc:Fallback xmlns="">
      <p:transition spd="slow" advTm="15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0CB05-F28E-4807-B34C-4672E094B553}"/>
              </a:ext>
            </a:extLst>
          </p:cNvPr>
          <p:cNvSpPr>
            <a:spLocks noGrp="1"/>
          </p:cNvSpPr>
          <p:nvPr>
            <p:ph type="title"/>
          </p:nvPr>
        </p:nvSpPr>
        <p:spPr>
          <a:xfrm>
            <a:off x="361950" y="365124"/>
            <a:ext cx="10515600" cy="1325563"/>
          </a:xfrm>
        </p:spPr>
        <p:txBody>
          <a:bodyPr/>
          <a:lstStyle/>
          <a:p>
            <a:r>
              <a:rPr lang="en-US" dirty="0"/>
              <a:t>RESULTS</a:t>
            </a:r>
          </a:p>
        </p:txBody>
      </p:sp>
      <p:pic>
        <p:nvPicPr>
          <p:cNvPr id="5" name="Picture 4">
            <a:extLst>
              <a:ext uri="{FF2B5EF4-FFF2-40B4-BE49-F238E27FC236}">
                <a16:creationId xmlns:a16="http://schemas.microsoft.com/office/drawing/2014/main" id="{55071E93-257D-4CDC-9720-0009188DA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1658267"/>
            <a:ext cx="5753100" cy="4080005"/>
          </a:xfrm>
          <a:prstGeom prst="rect">
            <a:avLst/>
          </a:prstGeom>
        </p:spPr>
      </p:pic>
      <p:pic>
        <p:nvPicPr>
          <p:cNvPr id="7" name="Picture 6">
            <a:extLst>
              <a:ext uri="{FF2B5EF4-FFF2-40B4-BE49-F238E27FC236}">
                <a16:creationId xmlns:a16="http://schemas.microsoft.com/office/drawing/2014/main" id="{AA925BAB-E545-47C1-9B1B-EE0E362EFD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769" y="1658268"/>
            <a:ext cx="5665042" cy="4080005"/>
          </a:xfrm>
          <a:prstGeom prst="rect">
            <a:avLst/>
          </a:prstGeom>
        </p:spPr>
      </p:pic>
    </p:spTree>
    <p:extLst>
      <p:ext uri="{BB962C8B-B14F-4D97-AF65-F5344CB8AC3E}">
        <p14:creationId xmlns:p14="http://schemas.microsoft.com/office/powerpoint/2010/main" val="3057126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25F0D-536C-4C1D-92AF-1FFA3A4A724E}"/>
              </a:ext>
            </a:extLst>
          </p:cNvPr>
          <p:cNvSpPr>
            <a:spLocks noGrp="1"/>
          </p:cNvSpPr>
          <p:nvPr>
            <p:ph type="title"/>
          </p:nvPr>
        </p:nvSpPr>
        <p:spPr>
          <a:xfrm>
            <a:off x="838200" y="945417"/>
            <a:ext cx="10515600" cy="1325563"/>
          </a:xfrm>
        </p:spPr>
        <p:txBody>
          <a:bodyPr/>
          <a:lstStyle/>
          <a:p>
            <a:r>
              <a:rPr lang="en-US" dirty="0"/>
              <a:t>Confusion Matrices</a:t>
            </a:r>
          </a:p>
        </p:txBody>
      </p:sp>
      <p:pic>
        <p:nvPicPr>
          <p:cNvPr id="5" name="Picture 4">
            <a:extLst>
              <a:ext uri="{FF2B5EF4-FFF2-40B4-BE49-F238E27FC236}">
                <a16:creationId xmlns:a16="http://schemas.microsoft.com/office/drawing/2014/main" id="{672DA93D-35F6-4600-AD13-B5C655356E21}"/>
              </a:ext>
            </a:extLst>
          </p:cNvPr>
          <p:cNvPicPr>
            <a:picLocks noChangeAspect="1"/>
          </p:cNvPicPr>
          <p:nvPr/>
        </p:nvPicPr>
        <p:blipFill>
          <a:blip r:embed="rId2"/>
          <a:stretch>
            <a:fillRect/>
          </a:stretch>
        </p:blipFill>
        <p:spPr>
          <a:xfrm>
            <a:off x="6443295" y="2685317"/>
            <a:ext cx="3992403" cy="1487366"/>
          </a:xfrm>
          <a:prstGeom prst="rect">
            <a:avLst/>
          </a:prstGeom>
        </p:spPr>
      </p:pic>
      <p:pic>
        <p:nvPicPr>
          <p:cNvPr id="6" name="Picture 5">
            <a:extLst>
              <a:ext uri="{FF2B5EF4-FFF2-40B4-BE49-F238E27FC236}">
                <a16:creationId xmlns:a16="http://schemas.microsoft.com/office/drawing/2014/main" id="{418C8036-AAFB-4AAB-80EF-A39022806BDB}"/>
              </a:ext>
            </a:extLst>
          </p:cNvPr>
          <p:cNvPicPr>
            <a:picLocks noChangeAspect="1"/>
          </p:cNvPicPr>
          <p:nvPr/>
        </p:nvPicPr>
        <p:blipFill>
          <a:blip r:embed="rId3"/>
          <a:stretch>
            <a:fillRect/>
          </a:stretch>
        </p:blipFill>
        <p:spPr>
          <a:xfrm>
            <a:off x="1382150" y="2685317"/>
            <a:ext cx="4045635" cy="1487366"/>
          </a:xfrm>
          <a:prstGeom prst="rect">
            <a:avLst/>
          </a:prstGeom>
        </p:spPr>
      </p:pic>
      <p:sp>
        <p:nvSpPr>
          <p:cNvPr id="8" name="TextBox 7">
            <a:extLst>
              <a:ext uri="{FF2B5EF4-FFF2-40B4-BE49-F238E27FC236}">
                <a16:creationId xmlns:a16="http://schemas.microsoft.com/office/drawing/2014/main" id="{D46D8E1F-85A5-4377-89F5-7A8C4DD715A7}"/>
              </a:ext>
            </a:extLst>
          </p:cNvPr>
          <p:cNvSpPr txBox="1"/>
          <p:nvPr/>
        </p:nvSpPr>
        <p:spPr>
          <a:xfrm>
            <a:off x="1795974" y="4378568"/>
            <a:ext cx="3217985" cy="477054"/>
          </a:xfrm>
          <a:prstGeom prst="rect">
            <a:avLst/>
          </a:prstGeom>
          <a:noFill/>
        </p:spPr>
        <p:txBody>
          <a:bodyPr wrap="square" rtlCol="0">
            <a:spAutoFit/>
          </a:bodyPr>
          <a:lstStyle/>
          <a:p>
            <a:r>
              <a:rPr lang="en-US" sz="2500" dirty="0"/>
              <a:t>Train Confusion Matrix</a:t>
            </a:r>
          </a:p>
        </p:txBody>
      </p:sp>
      <p:sp>
        <p:nvSpPr>
          <p:cNvPr id="9" name="TextBox 8">
            <a:extLst>
              <a:ext uri="{FF2B5EF4-FFF2-40B4-BE49-F238E27FC236}">
                <a16:creationId xmlns:a16="http://schemas.microsoft.com/office/drawing/2014/main" id="{E35B1F73-4687-4B8A-B437-295C68C8326C}"/>
              </a:ext>
            </a:extLst>
          </p:cNvPr>
          <p:cNvSpPr txBox="1"/>
          <p:nvPr/>
        </p:nvSpPr>
        <p:spPr>
          <a:xfrm>
            <a:off x="6830503" y="4378568"/>
            <a:ext cx="3217985" cy="477054"/>
          </a:xfrm>
          <a:prstGeom prst="rect">
            <a:avLst/>
          </a:prstGeom>
          <a:noFill/>
        </p:spPr>
        <p:txBody>
          <a:bodyPr wrap="square" rtlCol="0">
            <a:spAutoFit/>
          </a:bodyPr>
          <a:lstStyle/>
          <a:p>
            <a:r>
              <a:rPr lang="en-US" sz="2500" dirty="0"/>
              <a:t>Test Confusion Matrix</a:t>
            </a:r>
          </a:p>
        </p:txBody>
      </p:sp>
    </p:spTree>
    <p:extLst>
      <p:ext uri="{BB962C8B-B14F-4D97-AF65-F5344CB8AC3E}">
        <p14:creationId xmlns:p14="http://schemas.microsoft.com/office/powerpoint/2010/main" val="2930907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15D9-0F05-4F70-A414-186C710B5361}"/>
              </a:ext>
            </a:extLst>
          </p:cNvPr>
          <p:cNvSpPr>
            <a:spLocks noGrp="1"/>
          </p:cNvSpPr>
          <p:nvPr>
            <p:ph type="title"/>
          </p:nvPr>
        </p:nvSpPr>
        <p:spPr>
          <a:xfrm>
            <a:off x="416170" y="365126"/>
            <a:ext cx="10515600" cy="760290"/>
          </a:xfrm>
        </p:spPr>
        <p:txBody>
          <a:bodyPr/>
          <a:lstStyle/>
          <a:p>
            <a:r>
              <a:rPr lang="en-US" dirty="0"/>
              <a:t>Filter Visualization</a:t>
            </a:r>
          </a:p>
        </p:txBody>
      </p:sp>
      <p:pic>
        <p:nvPicPr>
          <p:cNvPr id="5" name="Picture 4">
            <a:extLst>
              <a:ext uri="{FF2B5EF4-FFF2-40B4-BE49-F238E27FC236}">
                <a16:creationId xmlns:a16="http://schemas.microsoft.com/office/drawing/2014/main" id="{BC12E92A-B467-4026-9F5C-DA7E2E1E75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5933"/>
            <a:ext cx="3146484" cy="2860439"/>
          </a:xfrm>
          <a:prstGeom prst="rect">
            <a:avLst/>
          </a:prstGeom>
        </p:spPr>
      </p:pic>
      <p:pic>
        <p:nvPicPr>
          <p:cNvPr id="7" name="Picture 6">
            <a:extLst>
              <a:ext uri="{FF2B5EF4-FFF2-40B4-BE49-F238E27FC236}">
                <a16:creationId xmlns:a16="http://schemas.microsoft.com/office/drawing/2014/main" id="{226939F8-BB81-4ED4-8171-16DF08E6A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329" y="2005933"/>
            <a:ext cx="3146484" cy="2860439"/>
          </a:xfrm>
          <a:prstGeom prst="rect">
            <a:avLst/>
          </a:prstGeom>
        </p:spPr>
      </p:pic>
      <p:pic>
        <p:nvPicPr>
          <p:cNvPr id="9" name="Picture 8">
            <a:extLst>
              <a:ext uri="{FF2B5EF4-FFF2-40B4-BE49-F238E27FC236}">
                <a16:creationId xmlns:a16="http://schemas.microsoft.com/office/drawing/2014/main" id="{2E6EF534-5AC8-4EEC-AF83-D469EDA90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1555" y="2005933"/>
            <a:ext cx="3395101" cy="2860439"/>
          </a:xfrm>
          <a:prstGeom prst="rect">
            <a:avLst/>
          </a:prstGeom>
        </p:spPr>
      </p:pic>
      <p:pic>
        <p:nvPicPr>
          <p:cNvPr id="11" name="Picture 10">
            <a:extLst>
              <a:ext uri="{FF2B5EF4-FFF2-40B4-BE49-F238E27FC236}">
                <a16:creationId xmlns:a16="http://schemas.microsoft.com/office/drawing/2014/main" id="{F0FF7970-91BD-4224-A6C4-13E6D06F4E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2802" y="2005933"/>
            <a:ext cx="3395101" cy="2860439"/>
          </a:xfrm>
          <a:prstGeom prst="rect">
            <a:avLst/>
          </a:prstGeom>
        </p:spPr>
      </p:pic>
      <p:sp>
        <p:nvSpPr>
          <p:cNvPr id="14" name="TextBox 13">
            <a:extLst>
              <a:ext uri="{FF2B5EF4-FFF2-40B4-BE49-F238E27FC236}">
                <a16:creationId xmlns:a16="http://schemas.microsoft.com/office/drawing/2014/main" id="{85229690-2A0C-4629-B99C-38A6ED5E083D}"/>
              </a:ext>
            </a:extLst>
          </p:cNvPr>
          <p:cNvSpPr txBox="1"/>
          <p:nvPr/>
        </p:nvSpPr>
        <p:spPr>
          <a:xfrm flipH="1">
            <a:off x="967154" y="5117123"/>
            <a:ext cx="1459522" cy="369332"/>
          </a:xfrm>
          <a:prstGeom prst="rect">
            <a:avLst/>
          </a:prstGeom>
          <a:noFill/>
        </p:spPr>
        <p:txBody>
          <a:bodyPr wrap="square" rtlCol="0">
            <a:spAutoFit/>
          </a:bodyPr>
          <a:lstStyle/>
          <a:p>
            <a:r>
              <a:rPr lang="en-US" dirty="0"/>
              <a:t>Conv1 Block</a:t>
            </a:r>
          </a:p>
        </p:txBody>
      </p:sp>
      <p:sp>
        <p:nvSpPr>
          <p:cNvPr id="15" name="TextBox 14">
            <a:extLst>
              <a:ext uri="{FF2B5EF4-FFF2-40B4-BE49-F238E27FC236}">
                <a16:creationId xmlns:a16="http://schemas.microsoft.com/office/drawing/2014/main" id="{1FBCC564-A78C-4827-ACFF-1B92BE0B2F8A}"/>
              </a:ext>
            </a:extLst>
          </p:cNvPr>
          <p:cNvSpPr txBox="1"/>
          <p:nvPr/>
        </p:nvSpPr>
        <p:spPr>
          <a:xfrm flipH="1">
            <a:off x="3696810" y="5117123"/>
            <a:ext cx="1459522" cy="369332"/>
          </a:xfrm>
          <a:prstGeom prst="rect">
            <a:avLst/>
          </a:prstGeom>
          <a:noFill/>
        </p:spPr>
        <p:txBody>
          <a:bodyPr wrap="square" rtlCol="0">
            <a:spAutoFit/>
          </a:bodyPr>
          <a:lstStyle/>
          <a:p>
            <a:r>
              <a:rPr lang="en-US" dirty="0"/>
              <a:t>Conv2 Block</a:t>
            </a:r>
          </a:p>
        </p:txBody>
      </p:sp>
      <p:sp>
        <p:nvSpPr>
          <p:cNvPr id="16" name="TextBox 15">
            <a:extLst>
              <a:ext uri="{FF2B5EF4-FFF2-40B4-BE49-F238E27FC236}">
                <a16:creationId xmlns:a16="http://schemas.microsoft.com/office/drawing/2014/main" id="{3C24AAD2-F273-446C-97CA-13FE5C614053}"/>
              </a:ext>
            </a:extLst>
          </p:cNvPr>
          <p:cNvSpPr txBox="1"/>
          <p:nvPr/>
        </p:nvSpPr>
        <p:spPr>
          <a:xfrm flipH="1">
            <a:off x="6659344" y="5117123"/>
            <a:ext cx="1459522" cy="369332"/>
          </a:xfrm>
          <a:prstGeom prst="rect">
            <a:avLst/>
          </a:prstGeom>
          <a:noFill/>
        </p:spPr>
        <p:txBody>
          <a:bodyPr wrap="square" rtlCol="0">
            <a:spAutoFit/>
          </a:bodyPr>
          <a:lstStyle/>
          <a:p>
            <a:r>
              <a:rPr lang="en-US" dirty="0"/>
              <a:t>Conv3 Block</a:t>
            </a:r>
          </a:p>
        </p:txBody>
      </p:sp>
      <p:sp>
        <p:nvSpPr>
          <p:cNvPr id="17" name="TextBox 16">
            <a:extLst>
              <a:ext uri="{FF2B5EF4-FFF2-40B4-BE49-F238E27FC236}">
                <a16:creationId xmlns:a16="http://schemas.microsoft.com/office/drawing/2014/main" id="{BBD310B8-BEC3-4A91-AE1C-4C6715E0F889}"/>
              </a:ext>
            </a:extLst>
          </p:cNvPr>
          <p:cNvSpPr txBox="1"/>
          <p:nvPr/>
        </p:nvSpPr>
        <p:spPr>
          <a:xfrm flipH="1">
            <a:off x="9750591" y="5117123"/>
            <a:ext cx="1459522" cy="369332"/>
          </a:xfrm>
          <a:prstGeom prst="rect">
            <a:avLst/>
          </a:prstGeom>
          <a:noFill/>
        </p:spPr>
        <p:txBody>
          <a:bodyPr wrap="square" rtlCol="0">
            <a:spAutoFit/>
          </a:bodyPr>
          <a:lstStyle/>
          <a:p>
            <a:r>
              <a:rPr lang="en-US" dirty="0"/>
              <a:t>Conv4 Block</a:t>
            </a:r>
          </a:p>
        </p:txBody>
      </p:sp>
    </p:spTree>
    <p:extLst>
      <p:ext uri="{BB962C8B-B14F-4D97-AF65-F5344CB8AC3E}">
        <p14:creationId xmlns:p14="http://schemas.microsoft.com/office/powerpoint/2010/main" val="1831118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91A2-4A21-4988-B062-308C4C0D16F8}"/>
              </a:ext>
            </a:extLst>
          </p:cNvPr>
          <p:cNvSpPr>
            <a:spLocks noGrp="1"/>
          </p:cNvSpPr>
          <p:nvPr>
            <p:ph type="title"/>
          </p:nvPr>
        </p:nvSpPr>
        <p:spPr>
          <a:xfrm>
            <a:off x="281251" y="2661656"/>
            <a:ext cx="2883052" cy="1213866"/>
          </a:xfrm>
        </p:spPr>
        <p:txBody>
          <a:bodyPr>
            <a:normAutofit fontScale="90000"/>
          </a:bodyPr>
          <a:lstStyle/>
          <a:p>
            <a:pPr algn="ctr"/>
            <a:r>
              <a:rPr lang="en-US" dirty="0"/>
              <a:t>TSNE</a:t>
            </a:r>
            <a:br>
              <a:rPr lang="en-US" dirty="0"/>
            </a:br>
            <a:r>
              <a:rPr lang="en-US" dirty="0"/>
              <a:t>Visualization</a:t>
            </a:r>
          </a:p>
        </p:txBody>
      </p:sp>
      <p:sp>
        <p:nvSpPr>
          <p:cNvPr id="4" name="TextBox 3">
            <a:extLst>
              <a:ext uri="{FF2B5EF4-FFF2-40B4-BE49-F238E27FC236}">
                <a16:creationId xmlns:a16="http://schemas.microsoft.com/office/drawing/2014/main" id="{983AC222-ADD7-4B08-80A6-CB2673E8167C}"/>
              </a:ext>
            </a:extLst>
          </p:cNvPr>
          <p:cNvSpPr txBox="1"/>
          <p:nvPr/>
        </p:nvSpPr>
        <p:spPr>
          <a:xfrm flipH="1">
            <a:off x="5083338" y="319545"/>
            <a:ext cx="1459522" cy="369332"/>
          </a:xfrm>
          <a:prstGeom prst="rect">
            <a:avLst/>
          </a:prstGeom>
          <a:noFill/>
        </p:spPr>
        <p:txBody>
          <a:bodyPr wrap="square" rtlCol="0">
            <a:spAutoFit/>
          </a:bodyPr>
          <a:lstStyle/>
          <a:p>
            <a:r>
              <a:rPr lang="en-US" dirty="0"/>
              <a:t>Conv1 Block</a:t>
            </a:r>
          </a:p>
        </p:txBody>
      </p:sp>
      <p:sp>
        <p:nvSpPr>
          <p:cNvPr id="5" name="TextBox 4">
            <a:extLst>
              <a:ext uri="{FF2B5EF4-FFF2-40B4-BE49-F238E27FC236}">
                <a16:creationId xmlns:a16="http://schemas.microsoft.com/office/drawing/2014/main" id="{E5C658FA-C57F-4644-A134-90F7D366673D}"/>
              </a:ext>
            </a:extLst>
          </p:cNvPr>
          <p:cNvSpPr txBox="1"/>
          <p:nvPr/>
        </p:nvSpPr>
        <p:spPr>
          <a:xfrm flipH="1">
            <a:off x="5083338" y="3447980"/>
            <a:ext cx="1459522" cy="369332"/>
          </a:xfrm>
          <a:prstGeom prst="rect">
            <a:avLst/>
          </a:prstGeom>
          <a:noFill/>
        </p:spPr>
        <p:txBody>
          <a:bodyPr wrap="square" rtlCol="0">
            <a:spAutoFit/>
          </a:bodyPr>
          <a:lstStyle/>
          <a:p>
            <a:r>
              <a:rPr lang="en-US" dirty="0"/>
              <a:t>Conv2 Block</a:t>
            </a:r>
          </a:p>
        </p:txBody>
      </p:sp>
      <p:sp>
        <p:nvSpPr>
          <p:cNvPr id="6" name="TextBox 5">
            <a:extLst>
              <a:ext uri="{FF2B5EF4-FFF2-40B4-BE49-F238E27FC236}">
                <a16:creationId xmlns:a16="http://schemas.microsoft.com/office/drawing/2014/main" id="{14595BF5-9B2D-4C5A-BEA5-FB31D9659748}"/>
              </a:ext>
            </a:extLst>
          </p:cNvPr>
          <p:cNvSpPr txBox="1"/>
          <p:nvPr/>
        </p:nvSpPr>
        <p:spPr>
          <a:xfrm flipH="1">
            <a:off x="8912904" y="366198"/>
            <a:ext cx="1459522" cy="369332"/>
          </a:xfrm>
          <a:prstGeom prst="rect">
            <a:avLst/>
          </a:prstGeom>
          <a:noFill/>
        </p:spPr>
        <p:txBody>
          <a:bodyPr wrap="square" rtlCol="0">
            <a:spAutoFit/>
          </a:bodyPr>
          <a:lstStyle/>
          <a:p>
            <a:r>
              <a:rPr lang="en-US" dirty="0"/>
              <a:t>Conv3 Block</a:t>
            </a:r>
          </a:p>
        </p:txBody>
      </p:sp>
      <p:sp>
        <p:nvSpPr>
          <p:cNvPr id="7" name="TextBox 6">
            <a:extLst>
              <a:ext uri="{FF2B5EF4-FFF2-40B4-BE49-F238E27FC236}">
                <a16:creationId xmlns:a16="http://schemas.microsoft.com/office/drawing/2014/main" id="{89A76E1B-BE0D-4CB9-8BCD-9E981F177ACF}"/>
              </a:ext>
            </a:extLst>
          </p:cNvPr>
          <p:cNvSpPr txBox="1"/>
          <p:nvPr/>
        </p:nvSpPr>
        <p:spPr>
          <a:xfrm flipH="1">
            <a:off x="8906528" y="3426150"/>
            <a:ext cx="1459522" cy="369332"/>
          </a:xfrm>
          <a:prstGeom prst="rect">
            <a:avLst/>
          </a:prstGeom>
          <a:noFill/>
        </p:spPr>
        <p:txBody>
          <a:bodyPr wrap="square" rtlCol="0">
            <a:spAutoFit/>
          </a:bodyPr>
          <a:lstStyle/>
          <a:p>
            <a:r>
              <a:rPr lang="en-US" dirty="0"/>
              <a:t>Conv4 Block</a:t>
            </a:r>
          </a:p>
        </p:txBody>
      </p:sp>
      <p:pic>
        <p:nvPicPr>
          <p:cNvPr id="9" name="Picture 8">
            <a:extLst>
              <a:ext uri="{FF2B5EF4-FFF2-40B4-BE49-F238E27FC236}">
                <a16:creationId xmlns:a16="http://schemas.microsoft.com/office/drawing/2014/main" id="{555D3230-D592-431B-8BA8-FE2CA5002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5534" y="688877"/>
            <a:ext cx="4310489" cy="2587811"/>
          </a:xfrm>
          <a:prstGeom prst="rect">
            <a:avLst/>
          </a:prstGeom>
        </p:spPr>
      </p:pic>
      <p:pic>
        <p:nvPicPr>
          <p:cNvPr id="11" name="Picture 10">
            <a:extLst>
              <a:ext uri="{FF2B5EF4-FFF2-40B4-BE49-F238E27FC236}">
                <a16:creationId xmlns:a16="http://schemas.microsoft.com/office/drawing/2014/main" id="{1939118B-6C3F-4112-BA86-3B6E7BB564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5534" y="3746972"/>
            <a:ext cx="4037288" cy="2618166"/>
          </a:xfrm>
          <a:prstGeom prst="rect">
            <a:avLst/>
          </a:prstGeom>
        </p:spPr>
      </p:pic>
      <p:pic>
        <p:nvPicPr>
          <p:cNvPr id="13" name="Picture 12">
            <a:extLst>
              <a:ext uri="{FF2B5EF4-FFF2-40B4-BE49-F238E27FC236}">
                <a16:creationId xmlns:a16="http://schemas.microsoft.com/office/drawing/2014/main" id="{EFE03031-34C3-4BCF-A042-39D3BDE2D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2993" y="669573"/>
            <a:ext cx="3999344" cy="2633344"/>
          </a:xfrm>
          <a:prstGeom prst="rect">
            <a:avLst/>
          </a:prstGeom>
        </p:spPr>
      </p:pic>
      <p:pic>
        <p:nvPicPr>
          <p:cNvPr id="15" name="Picture 14">
            <a:extLst>
              <a:ext uri="{FF2B5EF4-FFF2-40B4-BE49-F238E27FC236}">
                <a16:creationId xmlns:a16="http://schemas.microsoft.com/office/drawing/2014/main" id="{09214FA0-7762-43BA-8C01-817CD89A4A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2823" y="3746972"/>
            <a:ext cx="4006933" cy="2580222"/>
          </a:xfrm>
          <a:prstGeom prst="rect">
            <a:avLst/>
          </a:prstGeom>
        </p:spPr>
      </p:pic>
    </p:spTree>
    <p:extLst>
      <p:ext uri="{BB962C8B-B14F-4D97-AF65-F5344CB8AC3E}">
        <p14:creationId xmlns:p14="http://schemas.microsoft.com/office/powerpoint/2010/main" val="887828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48FF3-7C95-4569-8CF0-35A2D662153F}"/>
              </a:ext>
            </a:extLst>
          </p:cNvPr>
          <p:cNvSpPr>
            <a:spLocks noGrp="1"/>
          </p:cNvSpPr>
          <p:nvPr>
            <p:ph type="title"/>
          </p:nvPr>
        </p:nvSpPr>
        <p:spPr>
          <a:xfrm>
            <a:off x="838200" y="365126"/>
            <a:ext cx="10515600" cy="709696"/>
          </a:xfrm>
        </p:spPr>
        <p:txBody>
          <a:bodyPr>
            <a:normAutofit/>
          </a:bodyPr>
          <a:lstStyle/>
          <a:p>
            <a:r>
              <a:rPr lang="en-US" dirty="0"/>
              <a:t>Data Augmentation based on the Baseline</a:t>
            </a:r>
          </a:p>
        </p:txBody>
      </p:sp>
      <p:sp>
        <p:nvSpPr>
          <p:cNvPr id="3" name="Content Placeholder 2">
            <a:extLst>
              <a:ext uri="{FF2B5EF4-FFF2-40B4-BE49-F238E27FC236}">
                <a16:creationId xmlns:a16="http://schemas.microsoft.com/office/drawing/2014/main" id="{21F46690-2F3D-4C65-B506-5D217083BBDE}"/>
              </a:ext>
            </a:extLst>
          </p:cNvPr>
          <p:cNvSpPr>
            <a:spLocks noGrp="1"/>
          </p:cNvSpPr>
          <p:nvPr>
            <p:ph idx="1"/>
          </p:nvPr>
        </p:nvSpPr>
        <p:spPr>
          <a:xfrm>
            <a:off x="838200" y="1074822"/>
            <a:ext cx="10515600" cy="5534525"/>
          </a:xfrm>
        </p:spPr>
        <p:txBody>
          <a:bodyPr>
            <a:normAutofit/>
          </a:bodyPr>
          <a:lstStyle/>
          <a:p>
            <a:r>
              <a:rPr lang="en-US" dirty="0"/>
              <a:t>Data augmentation is implemented to artificially increase the size and quality of the dataset.</a:t>
            </a:r>
          </a:p>
          <a:p>
            <a:r>
              <a:rPr lang="en-US" dirty="0"/>
              <a:t>The process helps in overcoming the problem of overfitting.</a:t>
            </a:r>
          </a:p>
          <a:p>
            <a:r>
              <a:rPr lang="en-US" dirty="0"/>
              <a:t>Data Augmentation is performed based on the works of the Baseline.</a:t>
            </a:r>
          </a:p>
          <a:p>
            <a:r>
              <a:rPr lang="en-US" dirty="0"/>
              <a:t>We observed from the Results of the Baseline model without data augmentation, the test accuracy reached a peak of 84\% and dropped on further training.</a:t>
            </a:r>
          </a:p>
          <a:p>
            <a:r>
              <a:rPr lang="en-US" dirty="0"/>
              <a:t>The augmentation is performed in terms of Rescale, Rotation, Shift, Zoom and Horizontal flips.</a:t>
            </a:r>
          </a:p>
          <a:p>
            <a:r>
              <a:rPr lang="en-US" dirty="0"/>
              <a:t>We perform data augmentation such that the previously unequally distributed NORMAL and PNEUMONIA cases are now approximately equal to 10000 images each.</a:t>
            </a:r>
          </a:p>
          <a:p>
            <a:endParaRPr lang="en-US" dirty="0"/>
          </a:p>
        </p:txBody>
      </p:sp>
      <p:pic>
        <p:nvPicPr>
          <p:cNvPr id="8" name="Audio 7">
            <a:hlinkClick r:id="" action="ppaction://media"/>
            <a:extLst>
              <a:ext uri="{FF2B5EF4-FFF2-40B4-BE49-F238E27FC236}">
                <a16:creationId xmlns:a16="http://schemas.microsoft.com/office/drawing/2014/main" id="{C7E93A9B-DCCC-4602-8F62-7E2DD174E49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39735601"/>
      </p:ext>
    </p:extLst>
  </p:cSld>
  <p:clrMapOvr>
    <a:masterClrMapping/>
  </p:clrMapOvr>
  <mc:AlternateContent xmlns:mc="http://schemas.openxmlformats.org/markup-compatibility/2006" xmlns:p14="http://schemas.microsoft.com/office/powerpoint/2010/main">
    <mc:Choice Requires="p14">
      <p:transition spd="slow" p14:dur="2000" advTm="3162"/>
    </mc:Choice>
    <mc:Fallback xmlns="">
      <p:transition spd="slow" advTm="3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69AAFB-1DB9-4F68-95A8-D5B1EE345C6C}"/>
              </a:ext>
            </a:extLst>
          </p:cNvPr>
          <p:cNvSpPr>
            <a:spLocks noGrp="1"/>
          </p:cNvSpPr>
          <p:nvPr>
            <p:ph idx="1"/>
          </p:nvPr>
        </p:nvSpPr>
        <p:spPr>
          <a:xfrm>
            <a:off x="838200" y="340518"/>
            <a:ext cx="5883442" cy="6176963"/>
          </a:xfrm>
        </p:spPr>
        <p:txBody>
          <a:bodyPr>
            <a:normAutofit/>
          </a:bodyPr>
          <a:lstStyle/>
          <a:p>
            <a:r>
              <a:rPr lang="en-US" dirty="0"/>
              <a:t>The details of the augmentation performed by the authors of the baseline journal and in the course of the project to realize Baseline with augmentation is presented in the table.</a:t>
            </a:r>
          </a:p>
          <a:p>
            <a:r>
              <a:rPr lang="en-US" dirty="0"/>
              <a:t>Overall, there are approximately 40000 samples including the original samples.</a:t>
            </a:r>
          </a:p>
          <a:p>
            <a:r>
              <a:rPr lang="en-US" dirty="0"/>
              <a:t>Hence, this is approximately 4-fold increase.</a:t>
            </a:r>
          </a:p>
          <a:p>
            <a:r>
              <a:rPr lang="en-US" dirty="0"/>
              <a:t>With this operation there are sufficient samples to perform further experiments.</a:t>
            </a:r>
          </a:p>
        </p:txBody>
      </p:sp>
      <p:graphicFrame>
        <p:nvGraphicFramePr>
          <p:cNvPr id="4" name="Table 4">
            <a:extLst>
              <a:ext uri="{FF2B5EF4-FFF2-40B4-BE49-F238E27FC236}">
                <a16:creationId xmlns:a16="http://schemas.microsoft.com/office/drawing/2014/main" id="{B6DA0822-211B-40A3-9E3D-EFB8F935CAA4}"/>
              </a:ext>
            </a:extLst>
          </p:cNvPr>
          <p:cNvGraphicFramePr>
            <a:graphicFrameLocks noGrp="1"/>
          </p:cNvGraphicFramePr>
          <p:nvPr/>
        </p:nvGraphicFramePr>
        <p:xfrm>
          <a:off x="6994358" y="1104676"/>
          <a:ext cx="4705684" cy="4023360"/>
        </p:xfrm>
        <a:graphic>
          <a:graphicData uri="http://schemas.openxmlformats.org/drawingml/2006/table">
            <a:tbl>
              <a:tblPr firstRow="1" bandRow="1">
                <a:tableStyleId>{5C22544A-7EE6-4342-B048-85BDC9FD1C3A}</a:tableStyleId>
              </a:tblPr>
              <a:tblGrid>
                <a:gridCol w="2352842">
                  <a:extLst>
                    <a:ext uri="{9D8B030D-6E8A-4147-A177-3AD203B41FA5}">
                      <a16:colId xmlns:a16="http://schemas.microsoft.com/office/drawing/2014/main" val="1717180440"/>
                    </a:ext>
                  </a:extLst>
                </a:gridCol>
                <a:gridCol w="2352842">
                  <a:extLst>
                    <a:ext uri="{9D8B030D-6E8A-4147-A177-3AD203B41FA5}">
                      <a16:colId xmlns:a16="http://schemas.microsoft.com/office/drawing/2014/main" val="3537627403"/>
                    </a:ext>
                  </a:extLst>
                </a:gridCol>
              </a:tblGrid>
              <a:tr h="370840">
                <a:tc>
                  <a:txBody>
                    <a:bodyPr/>
                    <a:lstStyle/>
                    <a:p>
                      <a:pPr algn="ctr"/>
                      <a:r>
                        <a:rPr lang="en-US" sz="2400" dirty="0"/>
                        <a:t>Augmentation method</a:t>
                      </a:r>
                    </a:p>
                  </a:txBody>
                  <a:tcPr/>
                </a:tc>
                <a:tc>
                  <a:txBody>
                    <a:bodyPr/>
                    <a:lstStyle/>
                    <a:p>
                      <a:pPr algn="ctr"/>
                      <a:r>
                        <a:rPr lang="en-US" sz="2400" dirty="0"/>
                        <a:t>Augmentation Value</a:t>
                      </a:r>
                    </a:p>
                  </a:txBody>
                  <a:tcPr/>
                </a:tc>
                <a:extLst>
                  <a:ext uri="{0D108BD9-81ED-4DB2-BD59-A6C34878D82A}">
                    <a16:rowId xmlns:a16="http://schemas.microsoft.com/office/drawing/2014/main" val="1569820636"/>
                  </a:ext>
                </a:extLst>
              </a:tr>
              <a:tr h="370840">
                <a:tc>
                  <a:txBody>
                    <a:bodyPr/>
                    <a:lstStyle/>
                    <a:p>
                      <a:pPr algn="ctr"/>
                      <a:r>
                        <a:rPr lang="en-US" sz="2400" dirty="0"/>
                        <a:t>Rescale</a:t>
                      </a:r>
                    </a:p>
                  </a:txBody>
                  <a:tcPr/>
                </a:tc>
                <a:tc>
                  <a:txBody>
                    <a:bodyPr/>
                    <a:lstStyle/>
                    <a:p>
                      <a:pPr algn="ctr"/>
                      <a:r>
                        <a:rPr lang="en-US" sz="2400" dirty="0"/>
                        <a:t>1/255</a:t>
                      </a:r>
                    </a:p>
                  </a:txBody>
                  <a:tcPr/>
                </a:tc>
                <a:extLst>
                  <a:ext uri="{0D108BD9-81ED-4DB2-BD59-A6C34878D82A}">
                    <a16:rowId xmlns:a16="http://schemas.microsoft.com/office/drawing/2014/main" val="1804927831"/>
                  </a:ext>
                </a:extLst>
              </a:tr>
              <a:tr h="370840">
                <a:tc>
                  <a:txBody>
                    <a:bodyPr/>
                    <a:lstStyle/>
                    <a:p>
                      <a:pPr algn="ctr"/>
                      <a:r>
                        <a:rPr lang="en-US" sz="2400" dirty="0"/>
                        <a:t>Rotation Range</a:t>
                      </a:r>
                    </a:p>
                  </a:txBody>
                  <a:tcPr/>
                </a:tc>
                <a:tc>
                  <a:txBody>
                    <a:bodyPr/>
                    <a:lstStyle/>
                    <a:p>
                      <a:pPr algn="ctr"/>
                      <a:r>
                        <a:rPr lang="en-US" sz="2400" dirty="0"/>
                        <a:t>40</a:t>
                      </a:r>
                    </a:p>
                  </a:txBody>
                  <a:tcPr/>
                </a:tc>
                <a:extLst>
                  <a:ext uri="{0D108BD9-81ED-4DB2-BD59-A6C34878D82A}">
                    <a16:rowId xmlns:a16="http://schemas.microsoft.com/office/drawing/2014/main" val="4179578670"/>
                  </a:ext>
                </a:extLst>
              </a:tr>
              <a:tr h="370840">
                <a:tc>
                  <a:txBody>
                    <a:bodyPr/>
                    <a:lstStyle/>
                    <a:p>
                      <a:pPr algn="ctr"/>
                      <a:r>
                        <a:rPr lang="en-US" sz="2400" dirty="0"/>
                        <a:t>Shear Range</a:t>
                      </a:r>
                    </a:p>
                  </a:txBody>
                  <a:tcPr/>
                </a:tc>
                <a:tc>
                  <a:txBody>
                    <a:bodyPr/>
                    <a:lstStyle/>
                    <a:p>
                      <a:pPr algn="ctr"/>
                      <a:r>
                        <a:rPr lang="en-US" sz="2400" dirty="0"/>
                        <a:t>0.2</a:t>
                      </a:r>
                    </a:p>
                  </a:txBody>
                  <a:tcPr/>
                </a:tc>
                <a:extLst>
                  <a:ext uri="{0D108BD9-81ED-4DB2-BD59-A6C34878D82A}">
                    <a16:rowId xmlns:a16="http://schemas.microsoft.com/office/drawing/2014/main" val="2081450721"/>
                  </a:ext>
                </a:extLst>
              </a:tr>
              <a:tr h="370840">
                <a:tc>
                  <a:txBody>
                    <a:bodyPr/>
                    <a:lstStyle/>
                    <a:p>
                      <a:pPr algn="ctr"/>
                      <a:r>
                        <a:rPr lang="en-US" sz="2400" dirty="0"/>
                        <a:t>Zoom Range</a:t>
                      </a:r>
                    </a:p>
                  </a:txBody>
                  <a:tcPr/>
                </a:tc>
                <a:tc>
                  <a:txBody>
                    <a:bodyPr/>
                    <a:lstStyle/>
                    <a:p>
                      <a:pPr algn="ctr"/>
                      <a:r>
                        <a:rPr lang="en-US" sz="2400" dirty="0"/>
                        <a:t>0.2</a:t>
                      </a:r>
                    </a:p>
                  </a:txBody>
                  <a:tcPr/>
                </a:tc>
                <a:extLst>
                  <a:ext uri="{0D108BD9-81ED-4DB2-BD59-A6C34878D82A}">
                    <a16:rowId xmlns:a16="http://schemas.microsoft.com/office/drawing/2014/main" val="4080027062"/>
                  </a:ext>
                </a:extLst>
              </a:tr>
              <a:tr h="370840">
                <a:tc>
                  <a:txBody>
                    <a:bodyPr/>
                    <a:lstStyle/>
                    <a:p>
                      <a:pPr algn="ctr"/>
                      <a:r>
                        <a:rPr lang="en-US" sz="2400" dirty="0"/>
                        <a:t>Width Shift</a:t>
                      </a:r>
                    </a:p>
                  </a:txBody>
                  <a:tcPr/>
                </a:tc>
                <a:tc>
                  <a:txBody>
                    <a:bodyPr/>
                    <a:lstStyle/>
                    <a:p>
                      <a:pPr algn="ctr"/>
                      <a:r>
                        <a:rPr lang="en-US" sz="2400" dirty="0"/>
                        <a:t>0.2</a:t>
                      </a:r>
                    </a:p>
                  </a:txBody>
                  <a:tcPr/>
                </a:tc>
                <a:extLst>
                  <a:ext uri="{0D108BD9-81ED-4DB2-BD59-A6C34878D82A}">
                    <a16:rowId xmlns:a16="http://schemas.microsoft.com/office/drawing/2014/main" val="2449663126"/>
                  </a:ext>
                </a:extLst>
              </a:tr>
              <a:tr h="370840">
                <a:tc>
                  <a:txBody>
                    <a:bodyPr/>
                    <a:lstStyle/>
                    <a:p>
                      <a:pPr algn="ctr"/>
                      <a:r>
                        <a:rPr lang="en-US" sz="2400" dirty="0"/>
                        <a:t>Height Shift</a:t>
                      </a:r>
                    </a:p>
                  </a:txBody>
                  <a:tcPr/>
                </a:tc>
                <a:tc>
                  <a:txBody>
                    <a:bodyPr/>
                    <a:lstStyle/>
                    <a:p>
                      <a:pPr algn="ctr"/>
                      <a:r>
                        <a:rPr lang="en-US" sz="2400" dirty="0"/>
                        <a:t>0.2</a:t>
                      </a:r>
                    </a:p>
                  </a:txBody>
                  <a:tcPr/>
                </a:tc>
                <a:extLst>
                  <a:ext uri="{0D108BD9-81ED-4DB2-BD59-A6C34878D82A}">
                    <a16:rowId xmlns:a16="http://schemas.microsoft.com/office/drawing/2014/main" val="210498661"/>
                  </a:ext>
                </a:extLst>
              </a:tr>
              <a:tr h="370840">
                <a:tc>
                  <a:txBody>
                    <a:bodyPr/>
                    <a:lstStyle/>
                    <a:p>
                      <a:pPr algn="ctr"/>
                      <a:r>
                        <a:rPr lang="en-US" sz="2400" dirty="0"/>
                        <a:t>Horizontal Flip</a:t>
                      </a:r>
                    </a:p>
                  </a:txBody>
                  <a:tcPr/>
                </a:tc>
                <a:tc>
                  <a:txBody>
                    <a:bodyPr/>
                    <a:lstStyle/>
                    <a:p>
                      <a:pPr algn="ctr"/>
                      <a:r>
                        <a:rPr lang="en-US" sz="2400" dirty="0"/>
                        <a:t>TRUE</a:t>
                      </a:r>
                    </a:p>
                  </a:txBody>
                  <a:tcPr/>
                </a:tc>
                <a:extLst>
                  <a:ext uri="{0D108BD9-81ED-4DB2-BD59-A6C34878D82A}">
                    <a16:rowId xmlns:a16="http://schemas.microsoft.com/office/drawing/2014/main" val="3170154341"/>
                  </a:ext>
                </a:extLst>
              </a:tr>
            </a:tbl>
          </a:graphicData>
        </a:graphic>
      </p:graphicFrame>
      <p:pic>
        <p:nvPicPr>
          <p:cNvPr id="10" name="Audio 9">
            <a:hlinkClick r:id="" action="ppaction://media"/>
            <a:extLst>
              <a:ext uri="{FF2B5EF4-FFF2-40B4-BE49-F238E27FC236}">
                <a16:creationId xmlns:a16="http://schemas.microsoft.com/office/drawing/2014/main" id="{B5EC73C0-47B4-41FE-B9B8-8435AF4F72C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70504033"/>
      </p:ext>
    </p:extLst>
  </p:cSld>
  <p:clrMapOvr>
    <a:masterClrMapping/>
  </p:clrMapOvr>
  <mc:AlternateContent xmlns:mc="http://schemas.openxmlformats.org/markup-compatibility/2006" xmlns:p14="http://schemas.microsoft.com/office/powerpoint/2010/main">
    <mc:Choice Requires="p14">
      <p:transition spd="slow" p14:dur="2000" advTm="331"/>
    </mc:Choice>
    <mc:Fallback xmlns="">
      <p:transition spd="slow" advTm="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0B15C4-570D-4651-A3E0-454614D234EC}"/>
              </a:ext>
            </a:extLst>
          </p:cNvPr>
          <p:cNvSpPr>
            <a:spLocks noGrp="1"/>
          </p:cNvSpPr>
          <p:nvPr>
            <p:ph idx="1"/>
          </p:nvPr>
        </p:nvSpPr>
        <p:spPr>
          <a:xfrm>
            <a:off x="838200" y="866274"/>
            <a:ext cx="10515600" cy="5310689"/>
          </a:xfrm>
        </p:spPr>
        <p:txBody>
          <a:bodyPr>
            <a:normAutofit lnSpcReduction="10000"/>
          </a:bodyPr>
          <a:lstStyle/>
          <a:p>
            <a:r>
              <a:rPr lang="en-US" dirty="0"/>
              <a:t>Pneumonia is an infection caused in lung(s).</a:t>
            </a:r>
          </a:p>
          <a:p>
            <a:r>
              <a:rPr lang="en-US" dirty="0"/>
              <a:t>The infection can be bacterial, fungal or viral.</a:t>
            </a:r>
          </a:p>
          <a:p>
            <a:r>
              <a:rPr lang="en-US" dirty="0"/>
              <a:t>The infection results in the filling up of alveoli with fluid or pus which makes it hard for the person to breathe.</a:t>
            </a:r>
          </a:p>
          <a:p>
            <a:r>
              <a:rPr lang="en-US" dirty="0"/>
              <a:t>People with weakened immune system and young children and elder people are at higher risk of acquiring Pneumonia. Pneumonia infections can be fatal.</a:t>
            </a:r>
          </a:p>
          <a:p>
            <a:r>
              <a:rPr lang="en-US" dirty="0"/>
              <a:t>One of the most common detection techniques for Pneumonia is the chest X-rays.</a:t>
            </a:r>
          </a:p>
          <a:p>
            <a:r>
              <a:rPr lang="en-US" dirty="0"/>
              <a:t>The chest X-rays show decreased lung expansion and patchy opacity on the affected side with ill-defined margins.</a:t>
            </a:r>
          </a:p>
          <a:p>
            <a:r>
              <a:rPr lang="en-US" dirty="0"/>
              <a:t>Hence, chest X-rays are a very good source for the detection of Pneumonia.</a:t>
            </a:r>
          </a:p>
          <a:p>
            <a:endParaRPr lang="en-US" dirty="0"/>
          </a:p>
        </p:txBody>
      </p:sp>
      <p:pic>
        <p:nvPicPr>
          <p:cNvPr id="9" name="Audio 8">
            <a:hlinkClick r:id="" action="ppaction://media"/>
            <a:extLst>
              <a:ext uri="{FF2B5EF4-FFF2-40B4-BE49-F238E27FC236}">
                <a16:creationId xmlns:a16="http://schemas.microsoft.com/office/drawing/2014/main" id="{F12BB55A-1120-4FDA-B679-6D034BBD476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55357282"/>
      </p:ext>
    </p:extLst>
  </p:cSld>
  <p:clrMapOvr>
    <a:masterClrMapping/>
  </p:clrMapOvr>
  <mc:AlternateContent xmlns:mc="http://schemas.openxmlformats.org/markup-compatibility/2006" xmlns:p14="http://schemas.microsoft.com/office/powerpoint/2010/main">
    <mc:Choice Requires="p14">
      <p:transition spd="slow" p14:dur="2000" advTm="11014"/>
    </mc:Choice>
    <mc:Fallback xmlns="">
      <p:transition spd="slow" advTm="11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90A8-8BB9-4CE7-B061-418DE8F334A0}"/>
              </a:ext>
            </a:extLst>
          </p:cNvPr>
          <p:cNvSpPr>
            <a:spLocks noGrp="1"/>
          </p:cNvSpPr>
          <p:nvPr>
            <p:ph type="title"/>
          </p:nvPr>
        </p:nvSpPr>
        <p:spPr>
          <a:xfrm>
            <a:off x="838200" y="125721"/>
            <a:ext cx="10515600" cy="738226"/>
          </a:xfrm>
        </p:spPr>
        <p:txBody>
          <a:bodyPr/>
          <a:lstStyle/>
          <a:p>
            <a:r>
              <a:rPr lang="en-US" dirty="0"/>
              <a:t>Sample Augmentations</a:t>
            </a:r>
          </a:p>
        </p:txBody>
      </p:sp>
      <p:pic>
        <p:nvPicPr>
          <p:cNvPr id="12" name="Content Placeholder 11">
            <a:extLst>
              <a:ext uri="{FF2B5EF4-FFF2-40B4-BE49-F238E27FC236}">
                <a16:creationId xmlns:a16="http://schemas.microsoft.com/office/drawing/2014/main" id="{C868A54E-B2EC-4D02-977A-5FE1FBECF6F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03949" y="4146200"/>
            <a:ext cx="1905000" cy="1905000"/>
          </a:xfrm>
        </p:spPr>
      </p:pic>
      <p:pic>
        <p:nvPicPr>
          <p:cNvPr id="14" name="Picture 13">
            <a:extLst>
              <a:ext uri="{FF2B5EF4-FFF2-40B4-BE49-F238E27FC236}">
                <a16:creationId xmlns:a16="http://schemas.microsoft.com/office/drawing/2014/main" id="{9F255211-AF57-431E-B73B-B61F21E2DE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4121" y="4146200"/>
            <a:ext cx="1905000" cy="1905000"/>
          </a:xfrm>
          <a:prstGeom prst="rect">
            <a:avLst/>
          </a:prstGeom>
        </p:spPr>
      </p:pic>
      <p:pic>
        <p:nvPicPr>
          <p:cNvPr id="16" name="Picture 15">
            <a:extLst>
              <a:ext uri="{FF2B5EF4-FFF2-40B4-BE49-F238E27FC236}">
                <a16:creationId xmlns:a16="http://schemas.microsoft.com/office/drawing/2014/main" id="{0A1229E7-E8FF-47D7-8CBF-BD801FEAEA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2046" y="1552573"/>
            <a:ext cx="1905000" cy="1905000"/>
          </a:xfrm>
          <a:prstGeom prst="rect">
            <a:avLst/>
          </a:prstGeom>
        </p:spPr>
      </p:pic>
      <p:pic>
        <p:nvPicPr>
          <p:cNvPr id="24" name="Picture 23">
            <a:extLst>
              <a:ext uri="{FF2B5EF4-FFF2-40B4-BE49-F238E27FC236}">
                <a16:creationId xmlns:a16="http://schemas.microsoft.com/office/drawing/2014/main" id="{5188A6C0-8951-47BA-BCC0-89D373CE70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19837" y="1552573"/>
            <a:ext cx="1905000" cy="1905000"/>
          </a:xfrm>
          <a:prstGeom prst="rect">
            <a:avLst/>
          </a:prstGeom>
        </p:spPr>
      </p:pic>
      <p:pic>
        <p:nvPicPr>
          <p:cNvPr id="26" name="Picture 25">
            <a:extLst>
              <a:ext uri="{FF2B5EF4-FFF2-40B4-BE49-F238E27FC236}">
                <a16:creationId xmlns:a16="http://schemas.microsoft.com/office/drawing/2014/main" id="{B8AC0BF0-BA7B-4514-8E82-0B9236EBA7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86570" y="4132163"/>
            <a:ext cx="1905000" cy="1905000"/>
          </a:xfrm>
          <a:prstGeom prst="rect">
            <a:avLst/>
          </a:prstGeom>
        </p:spPr>
      </p:pic>
      <p:pic>
        <p:nvPicPr>
          <p:cNvPr id="28" name="Picture 27">
            <a:extLst>
              <a:ext uri="{FF2B5EF4-FFF2-40B4-BE49-F238E27FC236}">
                <a16:creationId xmlns:a16="http://schemas.microsoft.com/office/drawing/2014/main" id="{E6EDEC95-8661-4B59-B9B4-65621D19ED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76742" y="4146200"/>
            <a:ext cx="1905000" cy="1905000"/>
          </a:xfrm>
          <a:prstGeom prst="rect">
            <a:avLst/>
          </a:prstGeom>
        </p:spPr>
      </p:pic>
      <p:sp>
        <p:nvSpPr>
          <p:cNvPr id="29" name="Title 1">
            <a:extLst>
              <a:ext uri="{FF2B5EF4-FFF2-40B4-BE49-F238E27FC236}">
                <a16:creationId xmlns:a16="http://schemas.microsoft.com/office/drawing/2014/main" id="{1031FC2F-293D-4A18-9EA1-26958A217EC6}"/>
              </a:ext>
            </a:extLst>
          </p:cNvPr>
          <p:cNvSpPr txBox="1">
            <a:spLocks/>
          </p:cNvSpPr>
          <p:nvPr/>
        </p:nvSpPr>
        <p:spPr>
          <a:xfrm>
            <a:off x="2204239" y="800311"/>
            <a:ext cx="1842807" cy="738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dirty="0"/>
              <a:t>Normal</a:t>
            </a:r>
          </a:p>
        </p:txBody>
      </p:sp>
      <p:sp>
        <p:nvSpPr>
          <p:cNvPr id="30" name="Title 1">
            <a:extLst>
              <a:ext uri="{FF2B5EF4-FFF2-40B4-BE49-F238E27FC236}">
                <a16:creationId xmlns:a16="http://schemas.microsoft.com/office/drawing/2014/main" id="{1FBFCA72-6BAF-49CF-BE1F-4C7851F5AA2D}"/>
              </a:ext>
            </a:extLst>
          </p:cNvPr>
          <p:cNvSpPr txBox="1">
            <a:spLocks/>
          </p:cNvSpPr>
          <p:nvPr/>
        </p:nvSpPr>
        <p:spPr>
          <a:xfrm>
            <a:off x="8088441" y="800311"/>
            <a:ext cx="2367792" cy="7382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dirty="0"/>
              <a:t>Pneumonia</a:t>
            </a:r>
          </a:p>
        </p:txBody>
      </p:sp>
      <p:pic>
        <p:nvPicPr>
          <p:cNvPr id="34" name="Audio 33">
            <a:hlinkClick r:id="" action="ppaction://media"/>
            <a:extLst>
              <a:ext uri="{FF2B5EF4-FFF2-40B4-BE49-F238E27FC236}">
                <a16:creationId xmlns:a16="http://schemas.microsoft.com/office/drawing/2014/main" id="{DEC0AE72-C068-4FF8-8B24-D43D03A03A5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7903799"/>
      </p:ext>
    </p:extLst>
  </p:cSld>
  <p:clrMapOvr>
    <a:masterClrMapping/>
  </p:clrMapOvr>
  <mc:AlternateContent xmlns:mc="http://schemas.openxmlformats.org/markup-compatibility/2006" xmlns:p14="http://schemas.microsoft.com/office/powerpoint/2010/main">
    <mc:Choice Requires="p14">
      <p:transition spd="slow" p14:dur="2000" advTm="1023"/>
    </mc:Choice>
    <mc:Fallback xmlns="">
      <p:transition spd="slow" advTm="1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2618-C063-45D8-9383-EAE2931AFED7}"/>
              </a:ext>
            </a:extLst>
          </p:cNvPr>
          <p:cNvSpPr>
            <a:spLocks noGrp="1"/>
          </p:cNvSpPr>
          <p:nvPr>
            <p:ph type="title"/>
          </p:nvPr>
        </p:nvSpPr>
        <p:spPr/>
        <p:txBody>
          <a:bodyPr>
            <a:normAutofit/>
          </a:bodyPr>
          <a:lstStyle/>
          <a:p>
            <a:r>
              <a:rPr lang="en-US" dirty="0"/>
              <a:t>Baseline Implementation with Data Augmentation</a:t>
            </a:r>
          </a:p>
        </p:txBody>
      </p:sp>
      <p:sp>
        <p:nvSpPr>
          <p:cNvPr id="4" name="Content Placeholder 2">
            <a:extLst>
              <a:ext uri="{FF2B5EF4-FFF2-40B4-BE49-F238E27FC236}">
                <a16:creationId xmlns:a16="http://schemas.microsoft.com/office/drawing/2014/main" id="{5A69203D-3660-497B-95B6-5CF108F6C969}"/>
              </a:ext>
            </a:extLst>
          </p:cNvPr>
          <p:cNvSpPr txBox="1">
            <a:spLocks/>
          </p:cNvSpPr>
          <p:nvPr/>
        </p:nvSpPr>
        <p:spPr>
          <a:xfrm>
            <a:off x="838200" y="1825625"/>
            <a:ext cx="10515600"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The baseline is implemented based on the works of Stephen and team. The baseline model consists of the feature extractor part and Classifier part. </a:t>
            </a:r>
            <a:endParaRPr lang="en-US" dirty="0"/>
          </a:p>
        </p:txBody>
      </p:sp>
      <p:pic>
        <p:nvPicPr>
          <p:cNvPr id="5" name="Picture 4">
            <a:extLst>
              <a:ext uri="{FF2B5EF4-FFF2-40B4-BE49-F238E27FC236}">
                <a16:creationId xmlns:a16="http://schemas.microsoft.com/office/drawing/2014/main" id="{AD514F43-60A3-49B1-95EF-A16C39A6BB43}"/>
              </a:ext>
            </a:extLst>
          </p:cNvPr>
          <p:cNvPicPr>
            <a:picLocks noChangeAspect="1"/>
          </p:cNvPicPr>
          <p:nvPr/>
        </p:nvPicPr>
        <p:blipFill>
          <a:blip r:embed="rId4"/>
          <a:stretch>
            <a:fillRect/>
          </a:stretch>
        </p:blipFill>
        <p:spPr>
          <a:xfrm>
            <a:off x="1261437" y="3706813"/>
            <a:ext cx="9155775" cy="2326356"/>
          </a:xfrm>
          <a:prstGeom prst="rect">
            <a:avLst/>
          </a:prstGeom>
        </p:spPr>
      </p:pic>
      <p:pic>
        <p:nvPicPr>
          <p:cNvPr id="8" name="Audio 7">
            <a:hlinkClick r:id="" action="ppaction://media"/>
            <a:extLst>
              <a:ext uri="{FF2B5EF4-FFF2-40B4-BE49-F238E27FC236}">
                <a16:creationId xmlns:a16="http://schemas.microsoft.com/office/drawing/2014/main" id="{0E8D8F0A-32E9-40C8-A603-26B72C400C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20158494"/>
      </p:ext>
    </p:extLst>
  </p:cSld>
  <p:clrMapOvr>
    <a:masterClrMapping/>
  </p:clrMapOvr>
  <mc:AlternateContent xmlns:mc="http://schemas.openxmlformats.org/markup-compatibility/2006" xmlns:p14="http://schemas.microsoft.com/office/powerpoint/2010/main">
    <mc:Choice Requires="p14">
      <p:transition spd="slow" p14:dur="2000" advTm="3355"/>
    </mc:Choice>
    <mc:Fallback xmlns="">
      <p:transition spd="slow" advTm="3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1AEA-7A8D-4CEB-9C46-B06287959471}"/>
              </a:ext>
            </a:extLst>
          </p:cNvPr>
          <p:cNvSpPr>
            <a:spLocks noGrp="1"/>
          </p:cNvSpPr>
          <p:nvPr>
            <p:ph type="title"/>
          </p:nvPr>
        </p:nvSpPr>
        <p:spPr>
          <a:xfrm>
            <a:off x="336884" y="342231"/>
            <a:ext cx="10643937" cy="677612"/>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88B93996-5E96-43B1-A783-42EEE095567C}"/>
              </a:ext>
            </a:extLst>
          </p:cNvPr>
          <p:cNvSpPr>
            <a:spLocks noGrp="1"/>
          </p:cNvSpPr>
          <p:nvPr>
            <p:ph idx="1"/>
          </p:nvPr>
        </p:nvSpPr>
        <p:spPr>
          <a:xfrm>
            <a:off x="336884" y="1019842"/>
            <a:ext cx="7347284" cy="5685758"/>
          </a:xfrm>
        </p:spPr>
        <p:txBody>
          <a:bodyPr>
            <a:normAutofit fontScale="92500"/>
          </a:bodyPr>
          <a:lstStyle/>
          <a:p>
            <a:r>
              <a:rPr lang="en-US" dirty="0"/>
              <a:t>The model was trained with a learning rate of 0.0001 and binary cross entropy loss function. Adam optimizer was employed and training was performed for 50 epochs on NVIDIA RTX 2060 GPU.</a:t>
            </a:r>
          </a:p>
          <a:p>
            <a:r>
              <a:rPr lang="en-US" dirty="0"/>
              <a:t>The model reaches a training accuracy of 96.92%, however, a test accuracy of 87.63%.</a:t>
            </a:r>
          </a:p>
          <a:p>
            <a:r>
              <a:rPr lang="en-US" dirty="0"/>
              <a:t>The performance has still not reached as quoted in the Baseline.</a:t>
            </a:r>
          </a:p>
          <a:p>
            <a:r>
              <a:rPr lang="en-US" dirty="0"/>
              <a:t>From Filter Visualization, we can observe higher and higher level features extracted as we go deeper.</a:t>
            </a:r>
          </a:p>
          <a:p>
            <a:r>
              <a:rPr lang="en-US" dirty="0"/>
              <a:t>From TSNE Visualization, we can observe how the model starts classifying better after each layer.</a:t>
            </a:r>
          </a:p>
        </p:txBody>
      </p:sp>
      <p:graphicFrame>
        <p:nvGraphicFramePr>
          <p:cNvPr id="5" name="Table 4">
            <a:extLst>
              <a:ext uri="{FF2B5EF4-FFF2-40B4-BE49-F238E27FC236}">
                <a16:creationId xmlns:a16="http://schemas.microsoft.com/office/drawing/2014/main" id="{5A8FE01F-3857-4DDF-A5C5-700F7611CA3C}"/>
              </a:ext>
            </a:extLst>
          </p:cNvPr>
          <p:cNvGraphicFramePr>
            <a:graphicFrameLocks noGrp="1"/>
          </p:cNvGraphicFramePr>
          <p:nvPr/>
        </p:nvGraphicFramePr>
        <p:xfrm>
          <a:off x="7839240" y="2165259"/>
          <a:ext cx="3871496" cy="2527482"/>
        </p:xfrm>
        <a:graphic>
          <a:graphicData uri="http://schemas.openxmlformats.org/drawingml/2006/table">
            <a:tbl>
              <a:tblPr firstRow="1" bandRow="1">
                <a:tableStyleId>{5C22544A-7EE6-4342-B048-85BDC9FD1C3A}</a:tableStyleId>
              </a:tblPr>
              <a:tblGrid>
                <a:gridCol w="1935748">
                  <a:extLst>
                    <a:ext uri="{9D8B030D-6E8A-4147-A177-3AD203B41FA5}">
                      <a16:colId xmlns:a16="http://schemas.microsoft.com/office/drawing/2014/main" val="2190492871"/>
                    </a:ext>
                  </a:extLst>
                </a:gridCol>
                <a:gridCol w="1935748">
                  <a:extLst>
                    <a:ext uri="{9D8B030D-6E8A-4147-A177-3AD203B41FA5}">
                      <a16:colId xmlns:a16="http://schemas.microsoft.com/office/drawing/2014/main" val="2086135116"/>
                    </a:ext>
                  </a:extLst>
                </a:gridCol>
              </a:tblGrid>
              <a:tr h="842494">
                <a:tc>
                  <a:txBody>
                    <a:bodyPr/>
                    <a:lstStyle/>
                    <a:p>
                      <a:pPr algn="ctr"/>
                      <a:r>
                        <a:rPr lang="en-US" sz="2400" dirty="0"/>
                        <a:t>Data set</a:t>
                      </a:r>
                    </a:p>
                  </a:txBody>
                  <a:tcPr/>
                </a:tc>
                <a:tc>
                  <a:txBody>
                    <a:bodyPr/>
                    <a:lstStyle/>
                    <a:p>
                      <a:pPr algn="ctr"/>
                      <a:r>
                        <a:rPr lang="en-US" sz="2400" dirty="0"/>
                        <a:t>Accuracy</a:t>
                      </a:r>
                    </a:p>
                  </a:txBody>
                  <a:tcPr/>
                </a:tc>
                <a:extLst>
                  <a:ext uri="{0D108BD9-81ED-4DB2-BD59-A6C34878D82A}">
                    <a16:rowId xmlns:a16="http://schemas.microsoft.com/office/drawing/2014/main" val="2534358824"/>
                  </a:ext>
                </a:extLst>
              </a:tr>
              <a:tr h="842494">
                <a:tc>
                  <a:txBody>
                    <a:bodyPr/>
                    <a:lstStyle/>
                    <a:p>
                      <a:pPr algn="ctr"/>
                      <a:r>
                        <a:rPr lang="en-US" sz="2400" dirty="0"/>
                        <a:t>Train Data set</a:t>
                      </a:r>
                    </a:p>
                  </a:txBody>
                  <a:tcPr/>
                </a:tc>
                <a:tc>
                  <a:txBody>
                    <a:bodyPr/>
                    <a:lstStyle/>
                    <a:p>
                      <a:pPr algn="ctr"/>
                      <a:r>
                        <a:rPr lang="en-US" sz="2400" dirty="0"/>
                        <a:t>96.92%</a:t>
                      </a:r>
                    </a:p>
                  </a:txBody>
                  <a:tcPr/>
                </a:tc>
                <a:extLst>
                  <a:ext uri="{0D108BD9-81ED-4DB2-BD59-A6C34878D82A}">
                    <a16:rowId xmlns:a16="http://schemas.microsoft.com/office/drawing/2014/main" val="3278682298"/>
                  </a:ext>
                </a:extLst>
              </a:tr>
              <a:tr h="842494">
                <a:tc>
                  <a:txBody>
                    <a:bodyPr/>
                    <a:lstStyle/>
                    <a:p>
                      <a:pPr algn="ctr"/>
                      <a:r>
                        <a:rPr lang="en-US" sz="2400" dirty="0"/>
                        <a:t>Test Data set</a:t>
                      </a:r>
                    </a:p>
                  </a:txBody>
                  <a:tcPr/>
                </a:tc>
                <a:tc>
                  <a:txBody>
                    <a:bodyPr/>
                    <a:lstStyle/>
                    <a:p>
                      <a:pPr algn="ctr"/>
                      <a:r>
                        <a:rPr lang="en-US" sz="2400" dirty="0"/>
                        <a:t>87.63%</a:t>
                      </a:r>
                    </a:p>
                  </a:txBody>
                  <a:tcPr/>
                </a:tc>
                <a:extLst>
                  <a:ext uri="{0D108BD9-81ED-4DB2-BD59-A6C34878D82A}">
                    <a16:rowId xmlns:a16="http://schemas.microsoft.com/office/drawing/2014/main" val="1050446224"/>
                  </a:ext>
                </a:extLst>
              </a:tr>
            </a:tbl>
          </a:graphicData>
        </a:graphic>
      </p:graphicFrame>
      <p:pic>
        <p:nvPicPr>
          <p:cNvPr id="4" name="Audio 3">
            <a:hlinkClick r:id="" action="ppaction://media"/>
            <a:extLst>
              <a:ext uri="{FF2B5EF4-FFF2-40B4-BE49-F238E27FC236}">
                <a16:creationId xmlns:a16="http://schemas.microsoft.com/office/drawing/2014/main" id="{03619048-2EF3-4C5C-BCD4-2835C3499FC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38381197"/>
      </p:ext>
    </p:extLst>
  </p:cSld>
  <p:clrMapOvr>
    <a:masterClrMapping/>
  </p:clrMapOvr>
  <mc:AlternateContent xmlns:mc="http://schemas.openxmlformats.org/markup-compatibility/2006" xmlns:p14="http://schemas.microsoft.com/office/powerpoint/2010/main">
    <mc:Choice Requires="p14">
      <p:transition spd="slow" p14:dur="2000" advTm="5418"/>
    </mc:Choice>
    <mc:Fallback xmlns="">
      <p:transition spd="slow" advTm="5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33BE0-C355-4CDF-8A5B-D233E40F8234}"/>
              </a:ext>
            </a:extLst>
          </p:cNvPr>
          <p:cNvSpPr>
            <a:spLocks noGrp="1"/>
          </p:cNvSpPr>
          <p:nvPr>
            <p:ph type="title"/>
          </p:nvPr>
        </p:nvSpPr>
        <p:spPr>
          <a:xfrm>
            <a:off x="448027" y="365125"/>
            <a:ext cx="10515600" cy="864013"/>
          </a:xfrm>
        </p:spPr>
        <p:txBody>
          <a:bodyPr/>
          <a:lstStyle/>
          <a:p>
            <a:r>
              <a:rPr lang="en-US" dirty="0"/>
              <a:t>RESULTS</a:t>
            </a:r>
          </a:p>
        </p:txBody>
      </p:sp>
      <p:pic>
        <p:nvPicPr>
          <p:cNvPr id="5" name="Picture 4">
            <a:extLst>
              <a:ext uri="{FF2B5EF4-FFF2-40B4-BE49-F238E27FC236}">
                <a16:creationId xmlns:a16="http://schemas.microsoft.com/office/drawing/2014/main" id="{A2E65374-D5D5-424C-9441-D7DC126B4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027" y="1569381"/>
            <a:ext cx="5647973" cy="4059481"/>
          </a:xfrm>
          <a:prstGeom prst="rect">
            <a:avLst/>
          </a:prstGeom>
        </p:spPr>
      </p:pic>
      <p:pic>
        <p:nvPicPr>
          <p:cNvPr id="7" name="Picture 6">
            <a:extLst>
              <a:ext uri="{FF2B5EF4-FFF2-40B4-BE49-F238E27FC236}">
                <a16:creationId xmlns:a16="http://schemas.microsoft.com/office/drawing/2014/main" id="{99EA9808-A060-4FB6-BF02-0E5577BBA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1479" y="1569381"/>
            <a:ext cx="5706652" cy="4059481"/>
          </a:xfrm>
          <a:prstGeom prst="rect">
            <a:avLst/>
          </a:prstGeom>
        </p:spPr>
      </p:pic>
    </p:spTree>
    <p:extLst>
      <p:ext uri="{BB962C8B-B14F-4D97-AF65-F5344CB8AC3E}">
        <p14:creationId xmlns:p14="http://schemas.microsoft.com/office/powerpoint/2010/main" val="2829084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25F0D-536C-4C1D-92AF-1FFA3A4A724E}"/>
              </a:ext>
            </a:extLst>
          </p:cNvPr>
          <p:cNvSpPr>
            <a:spLocks noGrp="1"/>
          </p:cNvSpPr>
          <p:nvPr>
            <p:ph type="title"/>
          </p:nvPr>
        </p:nvSpPr>
        <p:spPr>
          <a:xfrm>
            <a:off x="838200" y="1162068"/>
            <a:ext cx="10515600" cy="1325563"/>
          </a:xfrm>
        </p:spPr>
        <p:txBody>
          <a:bodyPr/>
          <a:lstStyle/>
          <a:p>
            <a:r>
              <a:rPr lang="en-US" dirty="0"/>
              <a:t>Confusion Matrices</a:t>
            </a:r>
          </a:p>
        </p:txBody>
      </p:sp>
      <p:sp>
        <p:nvSpPr>
          <p:cNvPr id="8" name="TextBox 7">
            <a:extLst>
              <a:ext uri="{FF2B5EF4-FFF2-40B4-BE49-F238E27FC236}">
                <a16:creationId xmlns:a16="http://schemas.microsoft.com/office/drawing/2014/main" id="{D46D8E1F-85A5-4377-89F5-7A8C4DD715A7}"/>
              </a:ext>
            </a:extLst>
          </p:cNvPr>
          <p:cNvSpPr txBox="1"/>
          <p:nvPr/>
        </p:nvSpPr>
        <p:spPr>
          <a:xfrm>
            <a:off x="1795974" y="4378568"/>
            <a:ext cx="3217985" cy="477054"/>
          </a:xfrm>
          <a:prstGeom prst="rect">
            <a:avLst/>
          </a:prstGeom>
          <a:noFill/>
        </p:spPr>
        <p:txBody>
          <a:bodyPr wrap="square" rtlCol="0">
            <a:spAutoFit/>
          </a:bodyPr>
          <a:lstStyle/>
          <a:p>
            <a:r>
              <a:rPr lang="en-US" sz="2500" dirty="0"/>
              <a:t>Train Confusion Matrix</a:t>
            </a:r>
          </a:p>
        </p:txBody>
      </p:sp>
      <p:sp>
        <p:nvSpPr>
          <p:cNvPr id="9" name="TextBox 8">
            <a:extLst>
              <a:ext uri="{FF2B5EF4-FFF2-40B4-BE49-F238E27FC236}">
                <a16:creationId xmlns:a16="http://schemas.microsoft.com/office/drawing/2014/main" id="{E35B1F73-4687-4B8A-B437-295C68C8326C}"/>
              </a:ext>
            </a:extLst>
          </p:cNvPr>
          <p:cNvSpPr txBox="1"/>
          <p:nvPr/>
        </p:nvSpPr>
        <p:spPr>
          <a:xfrm>
            <a:off x="6830503" y="4378568"/>
            <a:ext cx="3217985" cy="477054"/>
          </a:xfrm>
          <a:prstGeom prst="rect">
            <a:avLst/>
          </a:prstGeom>
          <a:noFill/>
        </p:spPr>
        <p:txBody>
          <a:bodyPr wrap="square" rtlCol="0">
            <a:spAutoFit/>
          </a:bodyPr>
          <a:lstStyle/>
          <a:p>
            <a:r>
              <a:rPr lang="en-US" sz="2500" dirty="0"/>
              <a:t>Test Confusion Matrix</a:t>
            </a:r>
          </a:p>
        </p:txBody>
      </p:sp>
      <p:pic>
        <p:nvPicPr>
          <p:cNvPr id="3" name="Picture 2">
            <a:extLst>
              <a:ext uri="{FF2B5EF4-FFF2-40B4-BE49-F238E27FC236}">
                <a16:creationId xmlns:a16="http://schemas.microsoft.com/office/drawing/2014/main" id="{53B3BE02-A89E-450D-9CC5-7E7901B279B3}"/>
              </a:ext>
            </a:extLst>
          </p:cNvPr>
          <p:cNvPicPr>
            <a:picLocks noChangeAspect="1"/>
          </p:cNvPicPr>
          <p:nvPr/>
        </p:nvPicPr>
        <p:blipFill>
          <a:blip r:embed="rId2"/>
          <a:stretch>
            <a:fillRect/>
          </a:stretch>
        </p:blipFill>
        <p:spPr>
          <a:xfrm>
            <a:off x="1462298" y="2801388"/>
            <a:ext cx="3885336" cy="1371295"/>
          </a:xfrm>
          <a:prstGeom prst="rect">
            <a:avLst/>
          </a:prstGeom>
        </p:spPr>
      </p:pic>
      <p:pic>
        <p:nvPicPr>
          <p:cNvPr id="4" name="Picture 3">
            <a:extLst>
              <a:ext uri="{FF2B5EF4-FFF2-40B4-BE49-F238E27FC236}">
                <a16:creationId xmlns:a16="http://schemas.microsoft.com/office/drawing/2014/main" id="{7A9F9CFB-6FBD-4327-B46C-A0BC9C30101E}"/>
              </a:ext>
            </a:extLst>
          </p:cNvPr>
          <p:cNvPicPr>
            <a:picLocks noChangeAspect="1"/>
          </p:cNvPicPr>
          <p:nvPr/>
        </p:nvPicPr>
        <p:blipFill>
          <a:blip r:embed="rId3"/>
          <a:stretch>
            <a:fillRect/>
          </a:stretch>
        </p:blipFill>
        <p:spPr>
          <a:xfrm>
            <a:off x="6498437" y="2751552"/>
            <a:ext cx="3858902" cy="1363095"/>
          </a:xfrm>
          <a:prstGeom prst="rect">
            <a:avLst/>
          </a:prstGeom>
        </p:spPr>
      </p:pic>
    </p:spTree>
    <p:extLst>
      <p:ext uri="{BB962C8B-B14F-4D97-AF65-F5344CB8AC3E}">
        <p14:creationId xmlns:p14="http://schemas.microsoft.com/office/powerpoint/2010/main" val="1979644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15D9-0F05-4F70-A414-186C710B5361}"/>
              </a:ext>
            </a:extLst>
          </p:cNvPr>
          <p:cNvSpPr>
            <a:spLocks noGrp="1"/>
          </p:cNvSpPr>
          <p:nvPr>
            <p:ph type="title"/>
          </p:nvPr>
        </p:nvSpPr>
        <p:spPr>
          <a:xfrm>
            <a:off x="416170" y="365126"/>
            <a:ext cx="10515600" cy="760290"/>
          </a:xfrm>
        </p:spPr>
        <p:txBody>
          <a:bodyPr/>
          <a:lstStyle/>
          <a:p>
            <a:r>
              <a:rPr lang="en-US" dirty="0"/>
              <a:t>Filter Visualization</a:t>
            </a:r>
          </a:p>
        </p:txBody>
      </p:sp>
      <p:pic>
        <p:nvPicPr>
          <p:cNvPr id="4" name="Picture 3">
            <a:extLst>
              <a:ext uri="{FF2B5EF4-FFF2-40B4-BE49-F238E27FC236}">
                <a16:creationId xmlns:a16="http://schemas.microsoft.com/office/drawing/2014/main" id="{5D8F69D4-C23C-4084-BE4D-4E4C10B0B1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10" y="1705732"/>
            <a:ext cx="3129008" cy="2844552"/>
          </a:xfrm>
          <a:prstGeom prst="rect">
            <a:avLst/>
          </a:prstGeom>
        </p:spPr>
      </p:pic>
      <p:pic>
        <p:nvPicPr>
          <p:cNvPr id="8" name="Picture 7">
            <a:extLst>
              <a:ext uri="{FF2B5EF4-FFF2-40B4-BE49-F238E27FC236}">
                <a16:creationId xmlns:a16="http://schemas.microsoft.com/office/drawing/2014/main" id="{0F30510F-B9A7-4A6E-8F3F-20EFC3405B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6657" y="1723317"/>
            <a:ext cx="3129008" cy="2844552"/>
          </a:xfrm>
          <a:prstGeom prst="rect">
            <a:avLst/>
          </a:prstGeom>
        </p:spPr>
      </p:pic>
      <p:pic>
        <p:nvPicPr>
          <p:cNvPr id="12" name="Picture 11">
            <a:extLst>
              <a:ext uri="{FF2B5EF4-FFF2-40B4-BE49-F238E27FC236}">
                <a16:creationId xmlns:a16="http://schemas.microsoft.com/office/drawing/2014/main" id="{29388EF5-B585-4FE3-9360-C12CC7D64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3266" y="1705732"/>
            <a:ext cx="3376245" cy="2844552"/>
          </a:xfrm>
          <a:prstGeom prst="rect">
            <a:avLst/>
          </a:prstGeom>
        </p:spPr>
      </p:pic>
      <p:pic>
        <p:nvPicPr>
          <p:cNvPr id="14" name="Picture 13">
            <a:extLst>
              <a:ext uri="{FF2B5EF4-FFF2-40B4-BE49-F238E27FC236}">
                <a16:creationId xmlns:a16="http://schemas.microsoft.com/office/drawing/2014/main" id="{910BCCAD-67D0-404E-A0BB-1F0984EE33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4728" y="1688147"/>
            <a:ext cx="3376245" cy="2844552"/>
          </a:xfrm>
          <a:prstGeom prst="rect">
            <a:avLst/>
          </a:prstGeom>
        </p:spPr>
      </p:pic>
      <p:sp>
        <p:nvSpPr>
          <p:cNvPr id="15" name="TextBox 14">
            <a:extLst>
              <a:ext uri="{FF2B5EF4-FFF2-40B4-BE49-F238E27FC236}">
                <a16:creationId xmlns:a16="http://schemas.microsoft.com/office/drawing/2014/main" id="{8E25B2D7-93FF-4982-9919-ED9070C66E3A}"/>
              </a:ext>
            </a:extLst>
          </p:cNvPr>
          <p:cNvSpPr txBox="1"/>
          <p:nvPr/>
        </p:nvSpPr>
        <p:spPr>
          <a:xfrm flipH="1">
            <a:off x="894853" y="4963519"/>
            <a:ext cx="1459522" cy="369332"/>
          </a:xfrm>
          <a:prstGeom prst="rect">
            <a:avLst/>
          </a:prstGeom>
          <a:noFill/>
        </p:spPr>
        <p:txBody>
          <a:bodyPr wrap="square" rtlCol="0">
            <a:spAutoFit/>
          </a:bodyPr>
          <a:lstStyle/>
          <a:p>
            <a:r>
              <a:rPr lang="en-US" dirty="0"/>
              <a:t>Conv1 Block</a:t>
            </a:r>
          </a:p>
        </p:txBody>
      </p:sp>
      <p:sp>
        <p:nvSpPr>
          <p:cNvPr id="16" name="TextBox 15">
            <a:extLst>
              <a:ext uri="{FF2B5EF4-FFF2-40B4-BE49-F238E27FC236}">
                <a16:creationId xmlns:a16="http://schemas.microsoft.com/office/drawing/2014/main" id="{51091FE3-54ED-401D-94FA-2525B7EFC70A}"/>
              </a:ext>
            </a:extLst>
          </p:cNvPr>
          <p:cNvSpPr txBox="1"/>
          <p:nvPr/>
        </p:nvSpPr>
        <p:spPr>
          <a:xfrm flipH="1">
            <a:off x="3731400" y="4963519"/>
            <a:ext cx="1459522" cy="369332"/>
          </a:xfrm>
          <a:prstGeom prst="rect">
            <a:avLst/>
          </a:prstGeom>
          <a:noFill/>
        </p:spPr>
        <p:txBody>
          <a:bodyPr wrap="square" rtlCol="0">
            <a:spAutoFit/>
          </a:bodyPr>
          <a:lstStyle/>
          <a:p>
            <a:r>
              <a:rPr lang="en-US" dirty="0"/>
              <a:t>Conv2 Block</a:t>
            </a:r>
          </a:p>
        </p:txBody>
      </p:sp>
      <p:sp>
        <p:nvSpPr>
          <p:cNvPr id="17" name="TextBox 16">
            <a:extLst>
              <a:ext uri="{FF2B5EF4-FFF2-40B4-BE49-F238E27FC236}">
                <a16:creationId xmlns:a16="http://schemas.microsoft.com/office/drawing/2014/main" id="{595F7477-AE29-400B-87E6-B9E0BCE22A7C}"/>
              </a:ext>
            </a:extLst>
          </p:cNvPr>
          <p:cNvSpPr txBox="1"/>
          <p:nvPr/>
        </p:nvSpPr>
        <p:spPr>
          <a:xfrm flipH="1">
            <a:off x="6681627" y="4941826"/>
            <a:ext cx="1459522" cy="369332"/>
          </a:xfrm>
          <a:prstGeom prst="rect">
            <a:avLst/>
          </a:prstGeom>
          <a:noFill/>
        </p:spPr>
        <p:txBody>
          <a:bodyPr wrap="square" rtlCol="0">
            <a:spAutoFit/>
          </a:bodyPr>
          <a:lstStyle/>
          <a:p>
            <a:r>
              <a:rPr lang="en-US" dirty="0"/>
              <a:t>Conv3 Block</a:t>
            </a:r>
          </a:p>
        </p:txBody>
      </p:sp>
      <p:sp>
        <p:nvSpPr>
          <p:cNvPr id="18" name="TextBox 17">
            <a:extLst>
              <a:ext uri="{FF2B5EF4-FFF2-40B4-BE49-F238E27FC236}">
                <a16:creationId xmlns:a16="http://schemas.microsoft.com/office/drawing/2014/main" id="{D72DE6D7-F8A9-4B31-8E45-BDAD9D419370}"/>
              </a:ext>
            </a:extLst>
          </p:cNvPr>
          <p:cNvSpPr txBox="1"/>
          <p:nvPr/>
        </p:nvSpPr>
        <p:spPr>
          <a:xfrm flipH="1">
            <a:off x="9733089" y="4941826"/>
            <a:ext cx="1459522" cy="369332"/>
          </a:xfrm>
          <a:prstGeom prst="rect">
            <a:avLst/>
          </a:prstGeom>
          <a:noFill/>
        </p:spPr>
        <p:txBody>
          <a:bodyPr wrap="square" rtlCol="0">
            <a:spAutoFit/>
          </a:bodyPr>
          <a:lstStyle/>
          <a:p>
            <a:r>
              <a:rPr lang="en-US" dirty="0"/>
              <a:t>Conv4 Block</a:t>
            </a:r>
          </a:p>
        </p:txBody>
      </p:sp>
    </p:spTree>
    <p:extLst>
      <p:ext uri="{BB962C8B-B14F-4D97-AF65-F5344CB8AC3E}">
        <p14:creationId xmlns:p14="http://schemas.microsoft.com/office/powerpoint/2010/main" val="3674089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91A2-4A21-4988-B062-308C4C0D16F8}"/>
              </a:ext>
            </a:extLst>
          </p:cNvPr>
          <p:cNvSpPr>
            <a:spLocks noGrp="1"/>
          </p:cNvSpPr>
          <p:nvPr>
            <p:ph type="title"/>
          </p:nvPr>
        </p:nvSpPr>
        <p:spPr>
          <a:xfrm>
            <a:off x="281251" y="2661656"/>
            <a:ext cx="2883052" cy="1213866"/>
          </a:xfrm>
        </p:spPr>
        <p:txBody>
          <a:bodyPr>
            <a:normAutofit fontScale="90000"/>
          </a:bodyPr>
          <a:lstStyle/>
          <a:p>
            <a:pPr algn="ctr"/>
            <a:r>
              <a:rPr lang="en-US" dirty="0"/>
              <a:t>TSNE</a:t>
            </a:r>
            <a:br>
              <a:rPr lang="en-US" dirty="0"/>
            </a:br>
            <a:r>
              <a:rPr lang="en-US" dirty="0"/>
              <a:t>Visualization</a:t>
            </a:r>
          </a:p>
        </p:txBody>
      </p:sp>
      <p:sp>
        <p:nvSpPr>
          <p:cNvPr id="4" name="TextBox 3">
            <a:extLst>
              <a:ext uri="{FF2B5EF4-FFF2-40B4-BE49-F238E27FC236}">
                <a16:creationId xmlns:a16="http://schemas.microsoft.com/office/drawing/2014/main" id="{983AC222-ADD7-4B08-80A6-CB2673E8167C}"/>
              </a:ext>
            </a:extLst>
          </p:cNvPr>
          <p:cNvSpPr txBox="1"/>
          <p:nvPr/>
        </p:nvSpPr>
        <p:spPr>
          <a:xfrm flipH="1">
            <a:off x="5083338" y="319545"/>
            <a:ext cx="1459522" cy="369332"/>
          </a:xfrm>
          <a:prstGeom prst="rect">
            <a:avLst/>
          </a:prstGeom>
          <a:noFill/>
        </p:spPr>
        <p:txBody>
          <a:bodyPr wrap="square" rtlCol="0">
            <a:spAutoFit/>
          </a:bodyPr>
          <a:lstStyle/>
          <a:p>
            <a:r>
              <a:rPr lang="en-US" dirty="0"/>
              <a:t>Conv1 Block</a:t>
            </a:r>
          </a:p>
        </p:txBody>
      </p:sp>
      <p:sp>
        <p:nvSpPr>
          <p:cNvPr id="5" name="TextBox 4">
            <a:extLst>
              <a:ext uri="{FF2B5EF4-FFF2-40B4-BE49-F238E27FC236}">
                <a16:creationId xmlns:a16="http://schemas.microsoft.com/office/drawing/2014/main" id="{E5C658FA-C57F-4644-A134-90F7D366673D}"/>
              </a:ext>
            </a:extLst>
          </p:cNvPr>
          <p:cNvSpPr txBox="1"/>
          <p:nvPr/>
        </p:nvSpPr>
        <p:spPr>
          <a:xfrm flipH="1">
            <a:off x="5083338" y="3447980"/>
            <a:ext cx="1459522" cy="369332"/>
          </a:xfrm>
          <a:prstGeom prst="rect">
            <a:avLst/>
          </a:prstGeom>
          <a:noFill/>
        </p:spPr>
        <p:txBody>
          <a:bodyPr wrap="square" rtlCol="0">
            <a:spAutoFit/>
          </a:bodyPr>
          <a:lstStyle/>
          <a:p>
            <a:r>
              <a:rPr lang="en-US" dirty="0"/>
              <a:t>Conv2 Block</a:t>
            </a:r>
          </a:p>
        </p:txBody>
      </p:sp>
      <p:sp>
        <p:nvSpPr>
          <p:cNvPr id="6" name="TextBox 5">
            <a:extLst>
              <a:ext uri="{FF2B5EF4-FFF2-40B4-BE49-F238E27FC236}">
                <a16:creationId xmlns:a16="http://schemas.microsoft.com/office/drawing/2014/main" id="{14595BF5-9B2D-4C5A-BEA5-FB31D9659748}"/>
              </a:ext>
            </a:extLst>
          </p:cNvPr>
          <p:cNvSpPr txBox="1"/>
          <p:nvPr/>
        </p:nvSpPr>
        <p:spPr>
          <a:xfrm flipH="1">
            <a:off x="8912904" y="366198"/>
            <a:ext cx="1459522" cy="369332"/>
          </a:xfrm>
          <a:prstGeom prst="rect">
            <a:avLst/>
          </a:prstGeom>
          <a:noFill/>
        </p:spPr>
        <p:txBody>
          <a:bodyPr wrap="square" rtlCol="0">
            <a:spAutoFit/>
          </a:bodyPr>
          <a:lstStyle/>
          <a:p>
            <a:r>
              <a:rPr lang="en-US" dirty="0"/>
              <a:t>Conv3 Block</a:t>
            </a:r>
          </a:p>
        </p:txBody>
      </p:sp>
      <p:sp>
        <p:nvSpPr>
          <p:cNvPr id="7" name="TextBox 6">
            <a:extLst>
              <a:ext uri="{FF2B5EF4-FFF2-40B4-BE49-F238E27FC236}">
                <a16:creationId xmlns:a16="http://schemas.microsoft.com/office/drawing/2014/main" id="{89A76E1B-BE0D-4CB9-8BCD-9E981F177ACF}"/>
              </a:ext>
            </a:extLst>
          </p:cNvPr>
          <p:cNvSpPr txBox="1"/>
          <p:nvPr/>
        </p:nvSpPr>
        <p:spPr>
          <a:xfrm flipH="1">
            <a:off x="8906528" y="3426150"/>
            <a:ext cx="1459522" cy="369332"/>
          </a:xfrm>
          <a:prstGeom prst="rect">
            <a:avLst/>
          </a:prstGeom>
          <a:noFill/>
        </p:spPr>
        <p:txBody>
          <a:bodyPr wrap="square" rtlCol="0">
            <a:spAutoFit/>
          </a:bodyPr>
          <a:lstStyle/>
          <a:p>
            <a:r>
              <a:rPr lang="en-US" dirty="0"/>
              <a:t>Conv4 Block</a:t>
            </a:r>
          </a:p>
        </p:txBody>
      </p:sp>
      <p:pic>
        <p:nvPicPr>
          <p:cNvPr id="8" name="Picture 7">
            <a:extLst>
              <a:ext uri="{FF2B5EF4-FFF2-40B4-BE49-F238E27FC236}">
                <a16:creationId xmlns:a16="http://schemas.microsoft.com/office/drawing/2014/main" id="{BEDFAED3-DFB7-41E0-B537-AEF0C5763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539" y="735530"/>
            <a:ext cx="3992175" cy="2612255"/>
          </a:xfrm>
          <a:prstGeom prst="rect">
            <a:avLst/>
          </a:prstGeom>
        </p:spPr>
      </p:pic>
      <p:pic>
        <p:nvPicPr>
          <p:cNvPr id="12" name="Picture 11">
            <a:extLst>
              <a:ext uri="{FF2B5EF4-FFF2-40B4-BE49-F238E27FC236}">
                <a16:creationId xmlns:a16="http://schemas.microsoft.com/office/drawing/2014/main" id="{B161503D-1AFC-4603-9279-79B826B3E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9193" y="3817312"/>
            <a:ext cx="3888866" cy="2501566"/>
          </a:xfrm>
          <a:prstGeom prst="rect">
            <a:avLst/>
          </a:prstGeom>
        </p:spPr>
      </p:pic>
      <p:pic>
        <p:nvPicPr>
          <p:cNvPr id="16" name="Picture 15">
            <a:extLst>
              <a:ext uri="{FF2B5EF4-FFF2-40B4-BE49-F238E27FC236}">
                <a16:creationId xmlns:a16="http://schemas.microsoft.com/office/drawing/2014/main" id="{21483572-8FFB-435A-B653-89BB01F5E6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7683" y="712475"/>
            <a:ext cx="3837211" cy="2567980"/>
          </a:xfrm>
          <a:prstGeom prst="rect">
            <a:avLst/>
          </a:prstGeom>
        </p:spPr>
      </p:pic>
      <p:pic>
        <p:nvPicPr>
          <p:cNvPr id="18" name="Picture 17">
            <a:extLst>
              <a:ext uri="{FF2B5EF4-FFF2-40B4-BE49-F238E27FC236}">
                <a16:creationId xmlns:a16="http://schemas.microsoft.com/office/drawing/2014/main" id="{76BE1F08-ED53-4C14-9366-E6DF0A5B76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2822" y="3736693"/>
            <a:ext cx="4006934" cy="2649152"/>
          </a:xfrm>
          <a:prstGeom prst="rect">
            <a:avLst/>
          </a:prstGeom>
        </p:spPr>
      </p:pic>
    </p:spTree>
    <p:extLst>
      <p:ext uri="{BB962C8B-B14F-4D97-AF65-F5344CB8AC3E}">
        <p14:creationId xmlns:p14="http://schemas.microsoft.com/office/powerpoint/2010/main" val="2805318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C2F2D-9B14-47CF-B01B-1B8CCAD95760}"/>
              </a:ext>
            </a:extLst>
          </p:cNvPr>
          <p:cNvSpPr>
            <a:spLocks noGrp="1"/>
          </p:cNvSpPr>
          <p:nvPr>
            <p:ph type="title"/>
          </p:nvPr>
        </p:nvSpPr>
        <p:spPr/>
        <p:txBody>
          <a:bodyPr/>
          <a:lstStyle/>
          <a:p>
            <a:r>
              <a:rPr lang="en-US" dirty="0"/>
              <a:t>Proposed architecture</a:t>
            </a:r>
          </a:p>
        </p:txBody>
      </p:sp>
      <p:pic>
        <p:nvPicPr>
          <p:cNvPr id="7" name="Picture 6">
            <a:extLst>
              <a:ext uri="{FF2B5EF4-FFF2-40B4-BE49-F238E27FC236}">
                <a16:creationId xmlns:a16="http://schemas.microsoft.com/office/drawing/2014/main" id="{BE9D0394-BD79-483A-9A61-8003883E3E3A}"/>
              </a:ext>
            </a:extLst>
          </p:cNvPr>
          <p:cNvPicPr>
            <a:picLocks noChangeAspect="1"/>
          </p:cNvPicPr>
          <p:nvPr/>
        </p:nvPicPr>
        <p:blipFill>
          <a:blip r:embed="rId4"/>
          <a:stretch>
            <a:fillRect/>
          </a:stretch>
        </p:blipFill>
        <p:spPr>
          <a:xfrm>
            <a:off x="152399" y="2053389"/>
            <a:ext cx="11887201" cy="4135643"/>
          </a:xfrm>
          <a:prstGeom prst="rect">
            <a:avLst/>
          </a:prstGeom>
        </p:spPr>
      </p:pic>
      <p:pic>
        <p:nvPicPr>
          <p:cNvPr id="8" name="Audio 7">
            <a:hlinkClick r:id="" action="ppaction://media"/>
            <a:extLst>
              <a:ext uri="{FF2B5EF4-FFF2-40B4-BE49-F238E27FC236}">
                <a16:creationId xmlns:a16="http://schemas.microsoft.com/office/drawing/2014/main" id="{9001064E-DAF4-4FE2-9072-03407BC723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57048973"/>
      </p:ext>
    </p:extLst>
  </p:cSld>
  <p:clrMapOvr>
    <a:masterClrMapping/>
  </p:clrMapOvr>
  <mc:AlternateContent xmlns:mc="http://schemas.openxmlformats.org/markup-compatibility/2006" xmlns:p14="http://schemas.microsoft.com/office/powerpoint/2010/main">
    <mc:Choice Requires="p14">
      <p:transition spd="slow" p14:dur="2000" advTm="2647"/>
    </mc:Choice>
    <mc:Fallback xmlns="">
      <p:transition spd="slow" advTm="2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1A41C-4B5C-4590-9C65-93D8BCFB5E03}"/>
              </a:ext>
            </a:extLst>
          </p:cNvPr>
          <p:cNvSpPr>
            <a:spLocks noGrp="1"/>
          </p:cNvSpPr>
          <p:nvPr>
            <p:ph type="title"/>
          </p:nvPr>
        </p:nvSpPr>
        <p:spPr>
          <a:xfrm>
            <a:off x="838200" y="268204"/>
            <a:ext cx="10515600" cy="1325563"/>
          </a:xfrm>
        </p:spPr>
        <p:txBody>
          <a:bodyPr>
            <a:normAutofit/>
          </a:bodyPr>
          <a:lstStyle/>
          <a:p>
            <a:r>
              <a:rPr lang="en-US" dirty="0"/>
              <a:t>X-Net Implementation</a:t>
            </a:r>
          </a:p>
        </p:txBody>
      </p:sp>
      <p:sp>
        <p:nvSpPr>
          <p:cNvPr id="3" name="Content Placeholder 2">
            <a:extLst>
              <a:ext uri="{FF2B5EF4-FFF2-40B4-BE49-F238E27FC236}">
                <a16:creationId xmlns:a16="http://schemas.microsoft.com/office/drawing/2014/main" id="{AED1B65E-4B70-4242-B1AC-739B6474DBEB}"/>
              </a:ext>
            </a:extLst>
          </p:cNvPr>
          <p:cNvSpPr>
            <a:spLocks noGrp="1"/>
          </p:cNvSpPr>
          <p:nvPr>
            <p:ph idx="1"/>
          </p:nvPr>
        </p:nvSpPr>
        <p:spPr>
          <a:xfrm>
            <a:off x="838200" y="1593766"/>
            <a:ext cx="10011508" cy="4754279"/>
          </a:xfrm>
        </p:spPr>
        <p:txBody>
          <a:bodyPr>
            <a:normAutofit/>
          </a:bodyPr>
          <a:lstStyle/>
          <a:p>
            <a:r>
              <a:rPr lang="en-US" dirty="0"/>
              <a:t>The X-Net is implemented taking inspiration from the works of Yu et al. on Dilated Convolutions and works of He et al. on Spatial Pyramid Pooling. </a:t>
            </a:r>
          </a:p>
          <a:p>
            <a:r>
              <a:rPr lang="en-US" dirty="0"/>
              <a:t>The details of each layer is explained in the table and the model is trained on the augmented data as well as the original data.</a:t>
            </a:r>
          </a:p>
          <a:p>
            <a:r>
              <a:rPr lang="en-US" dirty="0"/>
              <a:t>The model has multiple blocks extracting the different level of features that are finally used for classification.</a:t>
            </a:r>
          </a:p>
          <a:p>
            <a:endParaRPr lang="en-US" dirty="0"/>
          </a:p>
        </p:txBody>
      </p:sp>
      <p:pic>
        <p:nvPicPr>
          <p:cNvPr id="5" name="Audio 4">
            <a:hlinkClick r:id="" action="ppaction://media"/>
            <a:extLst>
              <a:ext uri="{FF2B5EF4-FFF2-40B4-BE49-F238E27FC236}">
                <a16:creationId xmlns:a16="http://schemas.microsoft.com/office/drawing/2014/main" id="{EF54B457-9626-4E91-8C40-3ADA47DCA43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06731375"/>
      </p:ext>
    </p:extLst>
  </p:cSld>
  <p:clrMapOvr>
    <a:masterClrMapping/>
  </p:clrMapOvr>
  <mc:AlternateContent xmlns:mc="http://schemas.openxmlformats.org/markup-compatibility/2006" xmlns:p14="http://schemas.microsoft.com/office/powerpoint/2010/main">
    <mc:Choice Requires="p14">
      <p:transition spd="slow" p14:dur="2000" advTm="7517"/>
    </mc:Choice>
    <mc:Fallback xmlns="">
      <p:transition spd="slow" advTm="7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88DB3-F577-4BF8-95D5-B4BBA9D6BAFA}"/>
              </a:ext>
            </a:extLst>
          </p:cNvPr>
          <p:cNvSpPr>
            <a:spLocks noGrp="1"/>
          </p:cNvSpPr>
          <p:nvPr>
            <p:ph type="title"/>
          </p:nvPr>
        </p:nvSpPr>
        <p:spPr>
          <a:xfrm>
            <a:off x="200527" y="1973184"/>
            <a:ext cx="4375484" cy="1794627"/>
          </a:xfrm>
        </p:spPr>
        <p:txBody>
          <a:bodyPr>
            <a:normAutofit/>
          </a:bodyPr>
          <a:lstStyle/>
          <a:p>
            <a:pPr algn="ctr"/>
            <a:r>
              <a:rPr lang="en-US" dirty="0"/>
              <a:t>Details of X-Net Model</a:t>
            </a:r>
          </a:p>
        </p:txBody>
      </p:sp>
      <p:pic>
        <p:nvPicPr>
          <p:cNvPr id="6" name="Audio 5">
            <a:hlinkClick r:id="" action="ppaction://media"/>
            <a:extLst>
              <a:ext uri="{FF2B5EF4-FFF2-40B4-BE49-F238E27FC236}">
                <a16:creationId xmlns:a16="http://schemas.microsoft.com/office/drawing/2014/main" id="{99E4CD3B-767D-4299-AFEC-A496D14A85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pic>
        <p:nvPicPr>
          <p:cNvPr id="7" name="Picture 6">
            <a:extLst>
              <a:ext uri="{FF2B5EF4-FFF2-40B4-BE49-F238E27FC236}">
                <a16:creationId xmlns:a16="http://schemas.microsoft.com/office/drawing/2014/main" id="{F96A2E37-0ADB-471F-92B0-379A6EBCCD38}"/>
              </a:ext>
            </a:extLst>
          </p:cNvPr>
          <p:cNvPicPr>
            <a:picLocks noChangeAspect="1"/>
          </p:cNvPicPr>
          <p:nvPr/>
        </p:nvPicPr>
        <p:blipFill>
          <a:blip r:embed="rId5"/>
          <a:stretch>
            <a:fillRect/>
          </a:stretch>
        </p:blipFill>
        <p:spPr>
          <a:xfrm>
            <a:off x="152399" y="4149969"/>
            <a:ext cx="4696762" cy="1634037"/>
          </a:xfrm>
          <a:prstGeom prst="rect">
            <a:avLst/>
          </a:prstGeom>
        </p:spPr>
      </p:pic>
      <p:pic>
        <p:nvPicPr>
          <p:cNvPr id="8" name="Picture 7">
            <a:extLst>
              <a:ext uri="{FF2B5EF4-FFF2-40B4-BE49-F238E27FC236}">
                <a16:creationId xmlns:a16="http://schemas.microsoft.com/office/drawing/2014/main" id="{C987312B-72F8-4941-8F1D-9826A0F30429}"/>
              </a:ext>
            </a:extLst>
          </p:cNvPr>
          <p:cNvPicPr>
            <a:picLocks noChangeAspect="1"/>
          </p:cNvPicPr>
          <p:nvPr/>
        </p:nvPicPr>
        <p:blipFill>
          <a:blip r:embed="rId6"/>
          <a:stretch>
            <a:fillRect/>
          </a:stretch>
        </p:blipFill>
        <p:spPr>
          <a:xfrm>
            <a:off x="5039688" y="152400"/>
            <a:ext cx="6951785" cy="6543923"/>
          </a:xfrm>
          <a:prstGeom prst="rect">
            <a:avLst/>
          </a:prstGeom>
        </p:spPr>
      </p:pic>
    </p:spTree>
    <p:extLst>
      <p:ext uri="{BB962C8B-B14F-4D97-AF65-F5344CB8AC3E}">
        <p14:creationId xmlns:p14="http://schemas.microsoft.com/office/powerpoint/2010/main" val="2740660451"/>
      </p:ext>
    </p:extLst>
  </p:cSld>
  <p:clrMapOvr>
    <a:masterClrMapping/>
  </p:clrMapOvr>
  <mc:AlternateContent xmlns:mc="http://schemas.openxmlformats.org/markup-compatibility/2006" xmlns:p14="http://schemas.microsoft.com/office/powerpoint/2010/main">
    <mc:Choice Requires="p14">
      <p:transition spd="slow" p14:dur="2000" advTm="1296"/>
    </mc:Choice>
    <mc:Fallback xmlns="">
      <p:transition spd="slow" advTm="1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C1AFC-B73C-427C-AE89-955F18E039D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C14C371-86F3-432C-981D-1D16B5B2A7CE}"/>
              </a:ext>
            </a:extLst>
          </p:cNvPr>
          <p:cNvSpPr>
            <a:spLocks noGrp="1"/>
          </p:cNvSpPr>
          <p:nvPr>
            <p:ph idx="1"/>
          </p:nvPr>
        </p:nvSpPr>
        <p:spPr>
          <a:xfrm>
            <a:off x="838200" y="1825625"/>
            <a:ext cx="5402179" cy="4351338"/>
          </a:xfrm>
        </p:spPr>
        <p:txBody>
          <a:bodyPr>
            <a:normAutofit/>
          </a:bodyPr>
          <a:lstStyle/>
          <a:p>
            <a:r>
              <a:rPr lang="en-US" dirty="0"/>
              <a:t>Chest X-rays serve as one of the main sources of detection techniques for Pneumonia even to this day.</a:t>
            </a:r>
          </a:p>
          <a:p>
            <a:r>
              <a:rPr lang="en-US" dirty="0"/>
              <a:t>Doctors primarily recommend for an X-ray scan when person is suffering from symptoms of Pneumonia.</a:t>
            </a:r>
          </a:p>
          <a:p>
            <a:r>
              <a:rPr lang="en-US" dirty="0"/>
              <a:t>X-ray scans do provide a lot of information about the infection.</a:t>
            </a:r>
          </a:p>
        </p:txBody>
      </p:sp>
      <p:pic>
        <p:nvPicPr>
          <p:cNvPr id="4" name="Picture 3">
            <a:extLst>
              <a:ext uri="{FF2B5EF4-FFF2-40B4-BE49-F238E27FC236}">
                <a16:creationId xmlns:a16="http://schemas.microsoft.com/office/drawing/2014/main" id="{5DB7ED14-0944-48F6-942F-240C3DE74397}"/>
              </a:ext>
            </a:extLst>
          </p:cNvPr>
          <p:cNvPicPr>
            <a:picLocks noChangeAspect="1"/>
          </p:cNvPicPr>
          <p:nvPr/>
        </p:nvPicPr>
        <p:blipFill>
          <a:blip r:embed="rId4"/>
          <a:stretch>
            <a:fillRect/>
          </a:stretch>
        </p:blipFill>
        <p:spPr>
          <a:xfrm>
            <a:off x="6395823" y="1690688"/>
            <a:ext cx="5542010" cy="4638925"/>
          </a:xfrm>
          <a:prstGeom prst="rect">
            <a:avLst/>
          </a:prstGeom>
        </p:spPr>
      </p:pic>
      <p:pic>
        <p:nvPicPr>
          <p:cNvPr id="11" name="Audio 10">
            <a:hlinkClick r:id="" action="ppaction://media"/>
            <a:extLst>
              <a:ext uri="{FF2B5EF4-FFF2-40B4-BE49-F238E27FC236}">
                <a16:creationId xmlns:a16="http://schemas.microsoft.com/office/drawing/2014/main" id="{76D11F7D-5AF6-485A-9CE9-082986355E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3131365"/>
      </p:ext>
    </p:extLst>
  </p:cSld>
  <p:clrMapOvr>
    <a:masterClrMapping/>
  </p:clrMapOvr>
  <mc:AlternateContent xmlns:mc="http://schemas.openxmlformats.org/markup-compatibility/2006" xmlns:p14="http://schemas.microsoft.com/office/powerpoint/2010/main">
    <mc:Choice Requires="p14">
      <p:transition spd="slow" p14:dur="2000" advTm="11321"/>
    </mc:Choice>
    <mc:Fallback xmlns="">
      <p:transition spd="slow" advTm="11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1AEA-7A8D-4CEB-9C46-B06287959471}"/>
              </a:ext>
            </a:extLst>
          </p:cNvPr>
          <p:cNvSpPr>
            <a:spLocks noGrp="1"/>
          </p:cNvSpPr>
          <p:nvPr>
            <p:ph type="title"/>
          </p:nvPr>
        </p:nvSpPr>
        <p:spPr>
          <a:xfrm>
            <a:off x="336884" y="342231"/>
            <a:ext cx="10643937" cy="677612"/>
          </a:xfrm>
        </p:spPr>
        <p:txBody>
          <a:bodyPr>
            <a:normAutofit fontScale="90000"/>
          </a:bodyPr>
          <a:lstStyle/>
          <a:p>
            <a:r>
              <a:rPr lang="en-US" dirty="0"/>
              <a:t>Observation</a:t>
            </a:r>
          </a:p>
        </p:txBody>
      </p:sp>
      <p:sp>
        <p:nvSpPr>
          <p:cNvPr id="3" name="Content Placeholder 2">
            <a:extLst>
              <a:ext uri="{FF2B5EF4-FFF2-40B4-BE49-F238E27FC236}">
                <a16:creationId xmlns:a16="http://schemas.microsoft.com/office/drawing/2014/main" id="{88B93996-5E96-43B1-A783-42EEE095567C}"/>
              </a:ext>
            </a:extLst>
          </p:cNvPr>
          <p:cNvSpPr>
            <a:spLocks noGrp="1"/>
          </p:cNvSpPr>
          <p:nvPr>
            <p:ph idx="1"/>
          </p:nvPr>
        </p:nvSpPr>
        <p:spPr>
          <a:xfrm>
            <a:off x="336884" y="1019842"/>
            <a:ext cx="7347284" cy="5669715"/>
          </a:xfrm>
        </p:spPr>
        <p:txBody>
          <a:bodyPr>
            <a:normAutofit/>
          </a:bodyPr>
          <a:lstStyle/>
          <a:p>
            <a:r>
              <a:rPr lang="en-US" dirty="0"/>
              <a:t>The model was trained with a learning rate of 0.0001 and binary cross entropy loss function. Adam optimizer was employed and training was performed for 100 epochs, with batch size of 20 on NVIDIA RTX 2060 GPU.</a:t>
            </a:r>
          </a:p>
          <a:p>
            <a:r>
              <a:rPr lang="en-US" dirty="0"/>
              <a:t>We observe that a test accuracy of 89.9% was achieved.</a:t>
            </a:r>
          </a:p>
          <a:p>
            <a:r>
              <a:rPr lang="en-US" dirty="0"/>
              <a:t>On further training for 20 more epochs, a training accuracy of 94.15%</a:t>
            </a:r>
          </a:p>
          <a:p>
            <a:r>
              <a:rPr lang="en-US" b="1" dirty="0"/>
              <a:t>We observe a slight improvement over the baseline model.</a:t>
            </a:r>
          </a:p>
          <a:p>
            <a:endParaRPr lang="en-US" dirty="0"/>
          </a:p>
        </p:txBody>
      </p:sp>
      <p:graphicFrame>
        <p:nvGraphicFramePr>
          <p:cNvPr id="5" name="Table 4">
            <a:extLst>
              <a:ext uri="{FF2B5EF4-FFF2-40B4-BE49-F238E27FC236}">
                <a16:creationId xmlns:a16="http://schemas.microsoft.com/office/drawing/2014/main" id="{5A8FE01F-3857-4DDF-A5C5-700F7611CA3C}"/>
              </a:ext>
            </a:extLst>
          </p:cNvPr>
          <p:cNvGraphicFramePr>
            <a:graphicFrameLocks noGrp="1"/>
          </p:cNvGraphicFramePr>
          <p:nvPr>
            <p:extLst>
              <p:ext uri="{D42A27DB-BD31-4B8C-83A1-F6EECF244321}">
                <p14:modId xmlns:p14="http://schemas.microsoft.com/office/powerpoint/2010/main" val="3331159265"/>
              </p:ext>
            </p:extLst>
          </p:nvPr>
        </p:nvGraphicFramePr>
        <p:xfrm>
          <a:off x="7839240" y="2165259"/>
          <a:ext cx="3871496" cy="2527482"/>
        </p:xfrm>
        <a:graphic>
          <a:graphicData uri="http://schemas.openxmlformats.org/drawingml/2006/table">
            <a:tbl>
              <a:tblPr firstRow="1" bandRow="1">
                <a:tableStyleId>{5C22544A-7EE6-4342-B048-85BDC9FD1C3A}</a:tableStyleId>
              </a:tblPr>
              <a:tblGrid>
                <a:gridCol w="1935748">
                  <a:extLst>
                    <a:ext uri="{9D8B030D-6E8A-4147-A177-3AD203B41FA5}">
                      <a16:colId xmlns:a16="http://schemas.microsoft.com/office/drawing/2014/main" val="2190492871"/>
                    </a:ext>
                  </a:extLst>
                </a:gridCol>
                <a:gridCol w="1935748">
                  <a:extLst>
                    <a:ext uri="{9D8B030D-6E8A-4147-A177-3AD203B41FA5}">
                      <a16:colId xmlns:a16="http://schemas.microsoft.com/office/drawing/2014/main" val="2086135116"/>
                    </a:ext>
                  </a:extLst>
                </a:gridCol>
              </a:tblGrid>
              <a:tr h="842494">
                <a:tc>
                  <a:txBody>
                    <a:bodyPr/>
                    <a:lstStyle/>
                    <a:p>
                      <a:pPr algn="ctr"/>
                      <a:r>
                        <a:rPr lang="en-US" sz="2400" dirty="0"/>
                        <a:t>Data set</a:t>
                      </a:r>
                    </a:p>
                  </a:txBody>
                  <a:tcPr/>
                </a:tc>
                <a:tc>
                  <a:txBody>
                    <a:bodyPr/>
                    <a:lstStyle/>
                    <a:p>
                      <a:pPr algn="ctr"/>
                      <a:r>
                        <a:rPr lang="en-US" sz="2400" dirty="0"/>
                        <a:t>Accuracy</a:t>
                      </a:r>
                    </a:p>
                  </a:txBody>
                  <a:tcPr/>
                </a:tc>
                <a:extLst>
                  <a:ext uri="{0D108BD9-81ED-4DB2-BD59-A6C34878D82A}">
                    <a16:rowId xmlns:a16="http://schemas.microsoft.com/office/drawing/2014/main" val="2534358824"/>
                  </a:ext>
                </a:extLst>
              </a:tr>
              <a:tr h="842494">
                <a:tc>
                  <a:txBody>
                    <a:bodyPr/>
                    <a:lstStyle/>
                    <a:p>
                      <a:pPr algn="ctr"/>
                      <a:r>
                        <a:rPr lang="en-US" sz="2400" dirty="0"/>
                        <a:t>Train Data set</a:t>
                      </a:r>
                    </a:p>
                  </a:txBody>
                  <a:tcPr/>
                </a:tc>
                <a:tc>
                  <a:txBody>
                    <a:bodyPr/>
                    <a:lstStyle/>
                    <a:p>
                      <a:pPr algn="ctr"/>
                      <a:r>
                        <a:rPr lang="en-US" sz="2400" dirty="0"/>
                        <a:t>94.15%</a:t>
                      </a:r>
                    </a:p>
                  </a:txBody>
                  <a:tcPr/>
                </a:tc>
                <a:extLst>
                  <a:ext uri="{0D108BD9-81ED-4DB2-BD59-A6C34878D82A}">
                    <a16:rowId xmlns:a16="http://schemas.microsoft.com/office/drawing/2014/main" val="3278682298"/>
                  </a:ext>
                </a:extLst>
              </a:tr>
              <a:tr h="842494">
                <a:tc>
                  <a:txBody>
                    <a:bodyPr/>
                    <a:lstStyle/>
                    <a:p>
                      <a:pPr algn="ctr"/>
                      <a:r>
                        <a:rPr lang="en-US" sz="2400" dirty="0"/>
                        <a:t>Test Data set</a:t>
                      </a:r>
                    </a:p>
                  </a:txBody>
                  <a:tcPr/>
                </a:tc>
                <a:tc>
                  <a:txBody>
                    <a:bodyPr/>
                    <a:lstStyle/>
                    <a:p>
                      <a:pPr algn="ctr"/>
                      <a:r>
                        <a:rPr lang="en-US" sz="2400" dirty="0"/>
                        <a:t>89.9%</a:t>
                      </a:r>
                    </a:p>
                  </a:txBody>
                  <a:tcPr/>
                </a:tc>
                <a:extLst>
                  <a:ext uri="{0D108BD9-81ED-4DB2-BD59-A6C34878D82A}">
                    <a16:rowId xmlns:a16="http://schemas.microsoft.com/office/drawing/2014/main" val="1050446224"/>
                  </a:ext>
                </a:extLst>
              </a:tr>
            </a:tbl>
          </a:graphicData>
        </a:graphic>
      </p:graphicFrame>
      <p:pic>
        <p:nvPicPr>
          <p:cNvPr id="6" name="Audio 5">
            <a:hlinkClick r:id="" action="ppaction://media"/>
            <a:extLst>
              <a:ext uri="{FF2B5EF4-FFF2-40B4-BE49-F238E27FC236}">
                <a16:creationId xmlns:a16="http://schemas.microsoft.com/office/drawing/2014/main" id="{5624B112-C099-4572-BF7F-B04517E70C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58861947"/>
      </p:ext>
    </p:extLst>
  </p:cSld>
  <p:clrMapOvr>
    <a:masterClrMapping/>
  </p:clrMapOvr>
  <mc:AlternateContent xmlns:mc="http://schemas.openxmlformats.org/markup-compatibility/2006" xmlns:p14="http://schemas.microsoft.com/office/powerpoint/2010/main">
    <mc:Choice Requires="p14">
      <p:transition spd="slow" p14:dur="2000" advTm="15814"/>
    </mc:Choice>
    <mc:Fallback xmlns="">
      <p:transition spd="slow" advTm="15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0CB05-F28E-4807-B34C-4672E094B553}"/>
              </a:ext>
            </a:extLst>
          </p:cNvPr>
          <p:cNvSpPr>
            <a:spLocks noGrp="1"/>
          </p:cNvSpPr>
          <p:nvPr>
            <p:ph type="title"/>
          </p:nvPr>
        </p:nvSpPr>
        <p:spPr>
          <a:xfrm>
            <a:off x="361950" y="365124"/>
            <a:ext cx="10515600" cy="1325563"/>
          </a:xfrm>
        </p:spPr>
        <p:txBody>
          <a:bodyPr/>
          <a:lstStyle/>
          <a:p>
            <a:r>
              <a:rPr lang="en-US" dirty="0"/>
              <a:t>X-Net RESULTS</a:t>
            </a:r>
          </a:p>
        </p:txBody>
      </p:sp>
      <p:pic>
        <p:nvPicPr>
          <p:cNvPr id="4" name="Picture 3">
            <a:extLst>
              <a:ext uri="{FF2B5EF4-FFF2-40B4-BE49-F238E27FC236}">
                <a16:creationId xmlns:a16="http://schemas.microsoft.com/office/drawing/2014/main" id="{BB3863BE-7494-4568-9EC2-AD2EF67B0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57" y="1690687"/>
            <a:ext cx="5967043" cy="4176930"/>
          </a:xfrm>
          <a:prstGeom prst="rect">
            <a:avLst/>
          </a:prstGeom>
        </p:spPr>
      </p:pic>
      <p:pic>
        <p:nvPicPr>
          <p:cNvPr id="10" name="Picture 9">
            <a:extLst>
              <a:ext uri="{FF2B5EF4-FFF2-40B4-BE49-F238E27FC236}">
                <a16:creationId xmlns:a16="http://schemas.microsoft.com/office/drawing/2014/main" id="{FC253C8F-94CA-42BB-ABBA-50F6C4AF7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85263"/>
            <a:ext cx="5967043" cy="4187779"/>
          </a:xfrm>
          <a:prstGeom prst="rect">
            <a:avLst/>
          </a:prstGeom>
        </p:spPr>
      </p:pic>
    </p:spTree>
    <p:extLst>
      <p:ext uri="{BB962C8B-B14F-4D97-AF65-F5344CB8AC3E}">
        <p14:creationId xmlns:p14="http://schemas.microsoft.com/office/powerpoint/2010/main" val="3972695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25F0D-536C-4C1D-92AF-1FFA3A4A724E}"/>
              </a:ext>
            </a:extLst>
          </p:cNvPr>
          <p:cNvSpPr>
            <a:spLocks noGrp="1"/>
          </p:cNvSpPr>
          <p:nvPr>
            <p:ph type="title"/>
          </p:nvPr>
        </p:nvSpPr>
        <p:spPr>
          <a:xfrm>
            <a:off x="838200" y="1209187"/>
            <a:ext cx="10515600" cy="1325563"/>
          </a:xfrm>
        </p:spPr>
        <p:txBody>
          <a:bodyPr/>
          <a:lstStyle/>
          <a:p>
            <a:r>
              <a:rPr lang="en-US" dirty="0"/>
              <a:t>Confusion Matrices</a:t>
            </a:r>
          </a:p>
        </p:txBody>
      </p:sp>
      <p:sp>
        <p:nvSpPr>
          <p:cNvPr id="8" name="TextBox 7">
            <a:extLst>
              <a:ext uri="{FF2B5EF4-FFF2-40B4-BE49-F238E27FC236}">
                <a16:creationId xmlns:a16="http://schemas.microsoft.com/office/drawing/2014/main" id="{D46D8E1F-85A5-4377-89F5-7A8C4DD715A7}"/>
              </a:ext>
            </a:extLst>
          </p:cNvPr>
          <p:cNvSpPr txBox="1"/>
          <p:nvPr/>
        </p:nvSpPr>
        <p:spPr>
          <a:xfrm>
            <a:off x="1795974" y="4378568"/>
            <a:ext cx="3217985" cy="477054"/>
          </a:xfrm>
          <a:prstGeom prst="rect">
            <a:avLst/>
          </a:prstGeom>
          <a:noFill/>
        </p:spPr>
        <p:txBody>
          <a:bodyPr wrap="square" rtlCol="0">
            <a:spAutoFit/>
          </a:bodyPr>
          <a:lstStyle/>
          <a:p>
            <a:r>
              <a:rPr lang="en-US" sz="2500" dirty="0"/>
              <a:t>Train Confusion Matrix</a:t>
            </a:r>
          </a:p>
        </p:txBody>
      </p:sp>
      <p:sp>
        <p:nvSpPr>
          <p:cNvPr id="9" name="TextBox 8">
            <a:extLst>
              <a:ext uri="{FF2B5EF4-FFF2-40B4-BE49-F238E27FC236}">
                <a16:creationId xmlns:a16="http://schemas.microsoft.com/office/drawing/2014/main" id="{E35B1F73-4687-4B8A-B437-295C68C8326C}"/>
              </a:ext>
            </a:extLst>
          </p:cNvPr>
          <p:cNvSpPr txBox="1"/>
          <p:nvPr/>
        </p:nvSpPr>
        <p:spPr>
          <a:xfrm>
            <a:off x="6830503" y="4378568"/>
            <a:ext cx="3217985" cy="477054"/>
          </a:xfrm>
          <a:prstGeom prst="rect">
            <a:avLst/>
          </a:prstGeom>
          <a:noFill/>
        </p:spPr>
        <p:txBody>
          <a:bodyPr wrap="square" rtlCol="0">
            <a:spAutoFit/>
          </a:bodyPr>
          <a:lstStyle/>
          <a:p>
            <a:r>
              <a:rPr lang="en-US" sz="2500" dirty="0"/>
              <a:t>Test Confusion Matrix</a:t>
            </a:r>
          </a:p>
        </p:txBody>
      </p:sp>
      <p:pic>
        <p:nvPicPr>
          <p:cNvPr id="3" name="Picture 2">
            <a:extLst>
              <a:ext uri="{FF2B5EF4-FFF2-40B4-BE49-F238E27FC236}">
                <a16:creationId xmlns:a16="http://schemas.microsoft.com/office/drawing/2014/main" id="{069CA9AD-BE8A-40AC-AFD8-7B20C93A0B07}"/>
              </a:ext>
            </a:extLst>
          </p:cNvPr>
          <p:cNvPicPr>
            <a:picLocks noChangeAspect="1"/>
          </p:cNvPicPr>
          <p:nvPr/>
        </p:nvPicPr>
        <p:blipFill>
          <a:blip r:embed="rId2"/>
          <a:stretch>
            <a:fillRect/>
          </a:stretch>
        </p:blipFill>
        <p:spPr>
          <a:xfrm>
            <a:off x="1349532" y="2854282"/>
            <a:ext cx="4110868" cy="1491385"/>
          </a:xfrm>
          <a:prstGeom prst="rect">
            <a:avLst/>
          </a:prstGeom>
        </p:spPr>
      </p:pic>
      <p:pic>
        <p:nvPicPr>
          <p:cNvPr id="4" name="Picture 3">
            <a:extLst>
              <a:ext uri="{FF2B5EF4-FFF2-40B4-BE49-F238E27FC236}">
                <a16:creationId xmlns:a16="http://schemas.microsoft.com/office/drawing/2014/main" id="{878B3514-2FC7-4A22-BD74-7032F42D9AC3}"/>
              </a:ext>
            </a:extLst>
          </p:cNvPr>
          <p:cNvPicPr>
            <a:picLocks noChangeAspect="1"/>
          </p:cNvPicPr>
          <p:nvPr/>
        </p:nvPicPr>
        <p:blipFill>
          <a:blip r:embed="rId3"/>
          <a:stretch>
            <a:fillRect/>
          </a:stretch>
        </p:blipFill>
        <p:spPr>
          <a:xfrm>
            <a:off x="6339783" y="2854283"/>
            <a:ext cx="4199424" cy="1491384"/>
          </a:xfrm>
          <a:prstGeom prst="rect">
            <a:avLst/>
          </a:prstGeom>
        </p:spPr>
      </p:pic>
    </p:spTree>
    <p:extLst>
      <p:ext uri="{BB962C8B-B14F-4D97-AF65-F5344CB8AC3E}">
        <p14:creationId xmlns:p14="http://schemas.microsoft.com/office/powerpoint/2010/main" val="1111743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84DFC6-9BCF-45F7-B4B4-FA6323F6F704}"/>
              </a:ext>
            </a:extLst>
          </p:cNvPr>
          <p:cNvSpPr>
            <a:spLocks noGrp="1"/>
          </p:cNvSpPr>
          <p:nvPr>
            <p:ph type="title"/>
          </p:nvPr>
        </p:nvSpPr>
        <p:spPr>
          <a:xfrm>
            <a:off x="220055" y="753918"/>
            <a:ext cx="10515600" cy="760290"/>
          </a:xfrm>
        </p:spPr>
        <p:txBody>
          <a:bodyPr/>
          <a:lstStyle/>
          <a:p>
            <a:r>
              <a:rPr lang="en-US" dirty="0"/>
              <a:t>X-Net Filter Visualization</a:t>
            </a:r>
          </a:p>
        </p:txBody>
      </p:sp>
      <p:sp>
        <p:nvSpPr>
          <p:cNvPr id="5" name="TextBox 4">
            <a:extLst>
              <a:ext uri="{FF2B5EF4-FFF2-40B4-BE49-F238E27FC236}">
                <a16:creationId xmlns:a16="http://schemas.microsoft.com/office/drawing/2014/main" id="{FC2DDC19-74D6-4C67-A39D-ADA00724FE65}"/>
              </a:ext>
            </a:extLst>
          </p:cNvPr>
          <p:cNvSpPr txBox="1"/>
          <p:nvPr/>
        </p:nvSpPr>
        <p:spPr>
          <a:xfrm flipH="1">
            <a:off x="949379" y="4933295"/>
            <a:ext cx="1459522" cy="369332"/>
          </a:xfrm>
          <a:prstGeom prst="rect">
            <a:avLst/>
          </a:prstGeom>
          <a:noFill/>
        </p:spPr>
        <p:txBody>
          <a:bodyPr wrap="square" rtlCol="0">
            <a:spAutoFit/>
          </a:bodyPr>
          <a:lstStyle/>
          <a:p>
            <a:r>
              <a:rPr lang="en-US" dirty="0"/>
              <a:t>Conv1 Block</a:t>
            </a:r>
          </a:p>
        </p:txBody>
      </p:sp>
      <p:sp>
        <p:nvSpPr>
          <p:cNvPr id="6" name="TextBox 5">
            <a:extLst>
              <a:ext uri="{FF2B5EF4-FFF2-40B4-BE49-F238E27FC236}">
                <a16:creationId xmlns:a16="http://schemas.microsoft.com/office/drawing/2014/main" id="{28B37FA7-7BC1-40C3-B1DD-6201026CEBA1}"/>
              </a:ext>
            </a:extLst>
          </p:cNvPr>
          <p:cNvSpPr txBox="1"/>
          <p:nvPr/>
        </p:nvSpPr>
        <p:spPr>
          <a:xfrm flipH="1">
            <a:off x="3872080" y="4963519"/>
            <a:ext cx="1459522" cy="369332"/>
          </a:xfrm>
          <a:prstGeom prst="rect">
            <a:avLst/>
          </a:prstGeom>
          <a:noFill/>
        </p:spPr>
        <p:txBody>
          <a:bodyPr wrap="square" rtlCol="0">
            <a:spAutoFit/>
          </a:bodyPr>
          <a:lstStyle/>
          <a:p>
            <a:r>
              <a:rPr lang="en-US" dirty="0"/>
              <a:t>Conv2 Block</a:t>
            </a:r>
          </a:p>
        </p:txBody>
      </p:sp>
      <p:sp>
        <p:nvSpPr>
          <p:cNvPr id="7" name="TextBox 6">
            <a:extLst>
              <a:ext uri="{FF2B5EF4-FFF2-40B4-BE49-F238E27FC236}">
                <a16:creationId xmlns:a16="http://schemas.microsoft.com/office/drawing/2014/main" id="{45015023-67D6-4B99-A0F5-DB090E7E040C}"/>
              </a:ext>
            </a:extLst>
          </p:cNvPr>
          <p:cNvSpPr txBox="1"/>
          <p:nvPr/>
        </p:nvSpPr>
        <p:spPr>
          <a:xfrm flipH="1">
            <a:off x="6922502" y="4968232"/>
            <a:ext cx="1459522" cy="369332"/>
          </a:xfrm>
          <a:prstGeom prst="rect">
            <a:avLst/>
          </a:prstGeom>
          <a:noFill/>
        </p:spPr>
        <p:txBody>
          <a:bodyPr wrap="square" rtlCol="0">
            <a:spAutoFit/>
          </a:bodyPr>
          <a:lstStyle/>
          <a:p>
            <a:r>
              <a:rPr lang="en-US" dirty="0"/>
              <a:t>Conv3 Block</a:t>
            </a:r>
          </a:p>
        </p:txBody>
      </p:sp>
      <p:sp>
        <p:nvSpPr>
          <p:cNvPr id="8" name="TextBox 7">
            <a:extLst>
              <a:ext uri="{FF2B5EF4-FFF2-40B4-BE49-F238E27FC236}">
                <a16:creationId xmlns:a16="http://schemas.microsoft.com/office/drawing/2014/main" id="{8CDF755C-3A58-459E-B80B-3B53814962AE}"/>
              </a:ext>
            </a:extLst>
          </p:cNvPr>
          <p:cNvSpPr txBox="1"/>
          <p:nvPr/>
        </p:nvSpPr>
        <p:spPr>
          <a:xfrm flipH="1">
            <a:off x="9770518" y="4968705"/>
            <a:ext cx="1459522" cy="369332"/>
          </a:xfrm>
          <a:prstGeom prst="rect">
            <a:avLst/>
          </a:prstGeom>
          <a:noFill/>
        </p:spPr>
        <p:txBody>
          <a:bodyPr wrap="square" rtlCol="0">
            <a:spAutoFit/>
          </a:bodyPr>
          <a:lstStyle/>
          <a:p>
            <a:r>
              <a:rPr lang="en-US" dirty="0"/>
              <a:t>Conv4 Block</a:t>
            </a:r>
          </a:p>
        </p:txBody>
      </p:sp>
      <p:pic>
        <p:nvPicPr>
          <p:cNvPr id="10" name="Picture 9">
            <a:extLst>
              <a:ext uri="{FF2B5EF4-FFF2-40B4-BE49-F238E27FC236}">
                <a16:creationId xmlns:a16="http://schemas.microsoft.com/office/drawing/2014/main" id="{172B90FA-2580-4A1F-A78F-C446B8DC98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40" y="2020233"/>
            <a:ext cx="1538300" cy="1398454"/>
          </a:xfrm>
          <a:prstGeom prst="rect">
            <a:avLst/>
          </a:prstGeom>
        </p:spPr>
      </p:pic>
      <p:pic>
        <p:nvPicPr>
          <p:cNvPr id="12" name="Picture 11">
            <a:extLst>
              <a:ext uri="{FF2B5EF4-FFF2-40B4-BE49-F238E27FC236}">
                <a16:creationId xmlns:a16="http://schemas.microsoft.com/office/drawing/2014/main" id="{E4E35924-6820-4370-BBDF-5B8CA5B72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056" y="2032103"/>
            <a:ext cx="1538300" cy="1398454"/>
          </a:xfrm>
          <a:prstGeom prst="rect">
            <a:avLst/>
          </a:prstGeom>
        </p:spPr>
      </p:pic>
      <p:pic>
        <p:nvPicPr>
          <p:cNvPr id="14" name="Picture 13">
            <a:extLst>
              <a:ext uri="{FF2B5EF4-FFF2-40B4-BE49-F238E27FC236}">
                <a16:creationId xmlns:a16="http://schemas.microsoft.com/office/drawing/2014/main" id="{B34304C1-7630-45A4-9831-9348DF031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840" y="3347571"/>
            <a:ext cx="1538300" cy="1398454"/>
          </a:xfrm>
          <a:prstGeom prst="rect">
            <a:avLst/>
          </a:prstGeom>
        </p:spPr>
      </p:pic>
      <p:pic>
        <p:nvPicPr>
          <p:cNvPr id="16" name="Picture 15">
            <a:extLst>
              <a:ext uri="{FF2B5EF4-FFF2-40B4-BE49-F238E27FC236}">
                <a16:creationId xmlns:a16="http://schemas.microsoft.com/office/drawing/2014/main" id="{6A840563-250C-412D-B27E-269A1234D3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1056" y="3347571"/>
            <a:ext cx="1538300" cy="1398454"/>
          </a:xfrm>
          <a:prstGeom prst="rect">
            <a:avLst/>
          </a:prstGeom>
        </p:spPr>
      </p:pic>
      <p:pic>
        <p:nvPicPr>
          <p:cNvPr id="18" name="Picture 17">
            <a:extLst>
              <a:ext uri="{FF2B5EF4-FFF2-40B4-BE49-F238E27FC236}">
                <a16:creationId xmlns:a16="http://schemas.microsoft.com/office/drawing/2014/main" id="{90DBD621-7EE9-4446-962A-D465563A38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4040" y="2066436"/>
            <a:ext cx="1538300" cy="1398454"/>
          </a:xfrm>
          <a:prstGeom prst="rect">
            <a:avLst/>
          </a:prstGeom>
        </p:spPr>
      </p:pic>
      <p:pic>
        <p:nvPicPr>
          <p:cNvPr id="20" name="Picture 19">
            <a:extLst>
              <a:ext uri="{FF2B5EF4-FFF2-40B4-BE49-F238E27FC236}">
                <a16:creationId xmlns:a16="http://schemas.microsoft.com/office/drawing/2014/main" id="{23C6D3CA-9ACC-49D3-A5C1-D1F311B099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14256" y="2066436"/>
            <a:ext cx="1538300" cy="1398454"/>
          </a:xfrm>
          <a:prstGeom prst="rect">
            <a:avLst/>
          </a:prstGeom>
        </p:spPr>
      </p:pic>
      <p:pic>
        <p:nvPicPr>
          <p:cNvPr id="22" name="Picture 21">
            <a:extLst>
              <a:ext uri="{FF2B5EF4-FFF2-40B4-BE49-F238E27FC236}">
                <a16:creationId xmlns:a16="http://schemas.microsoft.com/office/drawing/2014/main" id="{86BDFD13-30F5-4977-940C-3BA22782FF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03023" y="3347571"/>
            <a:ext cx="1529317" cy="1390288"/>
          </a:xfrm>
          <a:prstGeom prst="rect">
            <a:avLst/>
          </a:prstGeom>
        </p:spPr>
      </p:pic>
      <p:pic>
        <p:nvPicPr>
          <p:cNvPr id="24" name="Picture 23">
            <a:extLst>
              <a:ext uri="{FF2B5EF4-FFF2-40B4-BE49-F238E27FC236}">
                <a16:creationId xmlns:a16="http://schemas.microsoft.com/office/drawing/2014/main" id="{4A5A351C-88B7-41F7-9039-A7BF895051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19572" y="3347571"/>
            <a:ext cx="1529317" cy="1390288"/>
          </a:xfrm>
          <a:prstGeom prst="rect">
            <a:avLst/>
          </a:prstGeom>
        </p:spPr>
      </p:pic>
      <p:pic>
        <p:nvPicPr>
          <p:cNvPr id="26" name="Picture 25">
            <a:extLst>
              <a:ext uri="{FF2B5EF4-FFF2-40B4-BE49-F238E27FC236}">
                <a16:creationId xmlns:a16="http://schemas.microsoft.com/office/drawing/2014/main" id="{F84E3E07-13E3-4EDD-9D84-005C7E86DF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13964" y="2066436"/>
            <a:ext cx="1538299" cy="1398454"/>
          </a:xfrm>
          <a:prstGeom prst="rect">
            <a:avLst/>
          </a:prstGeom>
        </p:spPr>
      </p:pic>
      <p:pic>
        <p:nvPicPr>
          <p:cNvPr id="28" name="Picture 27">
            <a:extLst>
              <a:ext uri="{FF2B5EF4-FFF2-40B4-BE49-F238E27FC236}">
                <a16:creationId xmlns:a16="http://schemas.microsoft.com/office/drawing/2014/main" id="{E91319F3-1829-424D-B556-338D19EBF89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51859" y="2066436"/>
            <a:ext cx="1538300" cy="1398454"/>
          </a:xfrm>
          <a:prstGeom prst="rect">
            <a:avLst/>
          </a:prstGeom>
        </p:spPr>
      </p:pic>
      <p:pic>
        <p:nvPicPr>
          <p:cNvPr id="30" name="Picture 29">
            <a:extLst>
              <a:ext uri="{FF2B5EF4-FFF2-40B4-BE49-F238E27FC236}">
                <a16:creationId xmlns:a16="http://schemas.microsoft.com/office/drawing/2014/main" id="{512121B7-6853-43BC-99FD-A54920431A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13963" y="3355737"/>
            <a:ext cx="1538300" cy="1398454"/>
          </a:xfrm>
          <a:prstGeom prst="rect">
            <a:avLst/>
          </a:prstGeom>
        </p:spPr>
      </p:pic>
      <p:pic>
        <p:nvPicPr>
          <p:cNvPr id="32" name="Picture 31">
            <a:extLst>
              <a:ext uri="{FF2B5EF4-FFF2-40B4-BE49-F238E27FC236}">
                <a16:creationId xmlns:a16="http://schemas.microsoft.com/office/drawing/2014/main" id="{7752C21B-A6F9-44C1-80CB-0666E44DEAF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35092" y="3355738"/>
            <a:ext cx="1538298" cy="1398453"/>
          </a:xfrm>
          <a:prstGeom prst="rect">
            <a:avLst/>
          </a:prstGeom>
        </p:spPr>
      </p:pic>
      <p:pic>
        <p:nvPicPr>
          <p:cNvPr id="34" name="Picture 33">
            <a:extLst>
              <a:ext uri="{FF2B5EF4-FFF2-40B4-BE49-F238E27FC236}">
                <a16:creationId xmlns:a16="http://schemas.microsoft.com/office/drawing/2014/main" id="{96FD7321-0F4D-4565-876B-9CCA8205771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111780" y="2077554"/>
            <a:ext cx="1538297" cy="1398452"/>
          </a:xfrm>
          <a:prstGeom prst="rect">
            <a:avLst/>
          </a:prstGeom>
        </p:spPr>
      </p:pic>
      <p:pic>
        <p:nvPicPr>
          <p:cNvPr id="36" name="Picture 35">
            <a:extLst>
              <a:ext uri="{FF2B5EF4-FFF2-40B4-BE49-F238E27FC236}">
                <a16:creationId xmlns:a16="http://schemas.microsoft.com/office/drawing/2014/main" id="{D5928AD9-032F-48E1-90EE-6C84C07310C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00279" y="2077554"/>
            <a:ext cx="1535054" cy="1395503"/>
          </a:xfrm>
          <a:prstGeom prst="rect">
            <a:avLst/>
          </a:prstGeom>
        </p:spPr>
      </p:pic>
      <p:pic>
        <p:nvPicPr>
          <p:cNvPr id="38" name="Picture 37">
            <a:extLst>
              <a:ext uri="{FF2B5EF4-FFF2-40B4-BE49-F238E27FC236}">
                <a16:creationId xmlns:a16="http://schemas.microsoft.com/office/drawing/2014/main" id="{74308EB3-759D-4EC6-A4C1-0055AAE325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090157" y="3355739"/>
            <a:ext cx="1538297" cy="1398452"/>
          </a:xfrm>
          <a:prstGeom prst="rect">
            <a:avLst/>
          </a:prstGeom>
        </p:spPr>
      </p:pic>
      <p:pic>
        <p:nvPicPr>
          <p:cNvPr id="40" name="Picture 39">
            <a:extLst>
              <a:ext uri="{FF2B5EF4-FFF2-40B4-BE49-F238E27FC236}">
                <a16:creationId xmlns:a16="http://schemas.microsoft.com/office/drawing/2014/main" id="{DC743A0F-B635-40BF-BBDA-AE272B811D0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00279" y="3347569"/>
            <a:ext cx="1538297" cy="1398452"/>
          </a:xfrm>
          <a:prstGeom prst="rect">
            <a:avLst/>
          </a:prstGeom>
        </p:spPr>
      </p:pic>
    </p:spTree>
    <p:extLst>
      <p:ext uri="{BB962C8B-B14F-4D97-AF65-F5344CB8AC3E}">
        <p14:creationId xmlns:p14="http://schemas.microsoft.com/office/powerpoint/2010/main" val="32412940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391A2-4A21-4988-B062-308C4C0D16F8}"/>
              </a:ext>
            </a:extLst>
          </p:cNvPr>
          <p:cNvSpPr>
            <a:spLocks noGrp="1"/>
          </p:cNvSpPr>
          <p:nvPr>
            <p:ph type="title"/>
          </p:nvPr>
        </p:nvSpPr>
        <p:spPr>
          <a:xfrm>
            <a:off x="281251" y="2661656"/>
            <a:ext cx="2883052" cy="1213866"/>
          </a:xfrm>
        </p:spPr>
        <p:txBody>
          <a:bodyPr>
            <a:normAutofit fontScale="90000"/>
          </a:bodyPr>
          <a:lstStyle/>
          <a:p>
            <a:pPr algn="ctr"/>
            <a:r>
              <a:rPr lang="en-US" dirty="0"/>
              <a:t>TSNE</a:t>
            </a:r>
            <a:br>
              <a:rPr lang="en-US" dirty="0"/>
            </a:br>
            <a:r>
              <a:rPr lang="en-US" dirty="0"/>
              <a:t>Visualization</a:t>
            </a:r>
          </a:p>
        </p:txBody>
      </p:sp>
      <p:sp>
        <p:nvSpPr>
          <p:cNvPr id="4" name="TextBox 3">
            <a:extLst>
              <a:ext uri="{FF2B5EF4-FFF2-40B4-BE49-F238E27FC236}">
                <a16:creationId xmlns:a16="http://schemas.microsoft.com/office/drawing/2014/main" id="{983AC222-ADD7-4B08-80A6-CB2673E8167C}"/>
              </a:ext>
            </a:extLst>
          </p:cNvPr>
          <p:cNvSpPr txBox="1"/>
          <p:nvPr/>
        </p:nvSpPr>
        <p:spPr>
          <a:xfrm flipH="1">
            <a:off x="5083338" y="319545"/>
            <a:ext cx="1459522" cy="369332"/>
          </a:xfrm>
          <a:prstGeom prst="rect">
            <a:avLst/>
          </a:prstGeom>
          <a:noFill/>
        </p:spPr>
        <p:txBody>
          <a:bodyPr wrap="square" rtlCol="0">
            <a:spAutoFit/>
          </a:bodyPr>
          <a:lstStyle/>
          <a:p>
            <a:r>
              <a:rPr lang="en-US" dirty="0"/>
              <a:t>Conv1 Block</a:t>
            </a:r>
          </a:p>
        </p:txBody>
      </p:sp>
      <p:sp>
        <p:nvSpPr>
          <p:cNvPr id="5" name="TextBox 4">
            <a:extLst>
              <a:ext uri="{FF2B5EF4-FFF2-40B4-BE49-F238E27FC236}">
                <a16:creationId xmlns:a16="http://schemas.microsoft.com/office/drawing/2014/main" id="{E5C658FA-C57F-4644-A134-90F7D366673D}"/>
              </a:ext>
            </a:extLst>
          </p:cNvPr>
          <p:cNvSpPr txBox="1"/>
          <p:nvPr/>
        </p:nvSpPr>
        <p:spPr>
          <a:xfrm flipH="1">
            <a:off x="5083338" y="3447980"/>
            <a:ext cx="1459522" cy="369332"/>
          </a:xfrm>
          <a:prstGeom prst="rect">
            <a:avLst/>
          </a:prstGeom>
          <a:noFill/>
        </p:spPr>
        <p:txBody>
          <a:bodyPr wrap="square" rtlCol="0">
            <a:spAutoFit/>
          </a:bodyPr>
          <a:lstStyle/>
          <a:p>
            <a:r>
              <a:rPr lang="en-US" dirty="0"/>
              <a:t>Conv2 Block</a:t>
            </a:r>
          </a:p>
        </p:txBody>
      </p:sp>
      <p:sp>
        <p:nvSpPr>
          <p:cNvPr id="6" name="TextBox 5">
            <a:extLst>
              <a:ext uri="{FF2B5EF4-FFF2-40B4-BE49-F238E27FC236}">
                <a16:creationId xmlns:a16="http://schemas.microsoft.com/office/drawing/2014/main" id="{14595BF5-9B2D-4C5A-BEA5-FB31D9659748}"/>
              </a:ext>
            </a:extLst>
          </p:cNvPr>
          <p:cNvSpPr txBox="1"/>
          <p:nvPr/>
        </p:nvSpPr>
        <p:spPr>
          <a:xfrm flipH="1">
            <a:off x="8912904" y="366198"/>
            <a:ext cx="1459522" cy="369332"/>
          </a:xfrm>
          <a:prstGeom prst="rect">
            <a:avLst/>
          </a:prstGeom>
          <a:noFill/>
        </p:spPr>
        <p:txBody>
          <a:bodyPr wrap="square" rtlCol="0">
            <a:spAutoFit/>
          </a:bodyPr>
          <a:lstStyle/>
          <a:p>
            <a:r>
              <a:rPr lang="en-US" dirty="0"/>
              <a:t>Conv3 Block</a:t>
            </a:r>
          </a:p>
        </p:txBody>
      </p:sp>
      <p:sp>
        <p:nvSpPr>
          <p:cNvPr id="7" name="TextBox 6">
            <a:extLst>
              <a:ext uri="{FF2B5EF4-FFF2-40B4-BE49-F238E27FC236}">
                <a16:creationId xmlns:a16="http://schemas.microsoft.com/office/drawing/2014/main" id="{89A76E1B-BE0D-4CB9-8BCD-9E981F177ACF}"/>
              </a:ext>
            </a:extLst>
          </p:cNvPr>
          <p:cNvSpPr txBox="1"/>
          <p:nvPr/>
        </p:nvSpPr>
        <p:spPr>
          <a:xfrm flipH="1">
            <a:off x="8906528" y="3426150"/>
            <a:ext cx="1459522" cy="369332"/>
          </a:xfrm>
          <a:prstGeom prst="rect">
            <a:avLst/>
          </a:prstGeom>
          <a:noFill/>
        </p:spPr>
        <p:txBody>
          <a:bodyPr wrap="square" rtlCol="0">
            <a:spAutoFit/>
          </a:bodyPr>
          <a:lstStyle/>
          <a:p>
            <a:r>
              <a:rPr lang="en-US" dirty="0"/>
              <a:t>Conv4 Block</a:t>
            </a:r>
          </a:p>
        </p:txBody>
      </p:sp>
      <p:pic>
        <p:nvPicPr>
          <p:cNvPr id="9" name="Picture 8">
            <a:extLst>
              <a:ext uri="{FF2B5EF4-FFF2-40B4-BE49-F238E27FC236}">
                <a16:creationId xmlns:a16="http://schemas.microsoft.com/office/drawing/2014/main" id="{945179BC-7D67-482B-8ED4-3607C0A6C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8397" y="733468"/>
            <a:ext cx="3991899" cy="2608642"/>
          </a:xfrm>
          <a:prstGeom prst="rect">
            <a:avLst/>
          </a:prstGeom>
        </p:spPr>
      </p:pic>
      <p:pic>
        <p:nvPicPr>
          <p:cNvPr id="11" name="Picture 10">
            <a:extLst>
              <a:ext uri="{FF2B5EF4-FFF2-40B4-BE49-F238E27FC236}">
                <a16:creationId xmlns:a16="http://schemas.microsoft.com/office/drawing/2014/main" id="{3B57DFBB-EBCB-432F-A8AB-16C1DE9AF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9711" y="3875961"/>
            <a:ext cx="4006934" cy="2593606"/>
          </a:xfrm>
          <a:prstGeom prst="rect">
            <a:avLst/>
          </a:prstGeom>
        </p:spPr>
      </p:pic>
      <p:pic>
        <p:nvPicPr>
          <p:cNvPr id="14" name="Picture 13">
            <a:extLst>
              <a:ext uri="{FF2B5EF4-FFF2-40B4-BE49-F238E27FC236}">
                <a16:creationId xmlns:a16="http://schemas.microsoft.com/office/drawing/2014/main" id="{4DA7248E-9BC3-493D-9DCE-EFD7097732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6645" y="775057"/>
            <a:ext cx="3976863" cy="2571053"/>
          </a:xfrm>
          <a:prstGeom prst="rect">
            <a:avLst/>
          </a:prstGeom>
        </p:spPr>
      </p:pic>
      <p:pic>
        <p:nvPicPr>
          <p:cNvPr id="17" name="Picture 16">
            <a:extLst>
              <a:ext uri="{FF2B5EF4-FFF2-40B4-BE49-F238E27FC236}">
                <a16:creationId xmlns:a16="http://schemas.microsoft.com/office/drawing/2014/main" id="{FE402451-F7DC-498A-BF7C-3B70A08BDD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1822" y="3875522"/>
            <a:ext cx="3901686" cy="2563536"/>
          </a:xfrm>
          <a:prstGeom prst="rect">
            <a:avLst/>
          </a:prstGeom>
        </p:spPr>
      </p:pic>
    </p:spTree>
    <p:extLst>
      <p:ext uri="{BB962C8B-B14F-4D97-AF65-F5344CB8AC3E}">
        <p14:creationId xmlns:p14="http://schemas.microsoft.com/office/powerpoint/2010/main" val="1191860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0492-A772-48C1-869E-C822DA8D9AEA}"/>
              </a:ext>
            </a:extLst>
          </p:cNvPr>
          <p:cNvSpPr>
            <a:spLocks noGrp="1"/>
          </p:cNvSpPr>
          <p:nvPr>
            <p:ph type="title"/>
          </p:nvPr>
        </p:nvSpPr>
        <p:spPr/>
        <p:txBody>
          <a:bodyPr/>
          <a:lstStyle/>
          <a:p>
            <a:r>
              <a:rPr lang="en-US" dirty="0"/>
              <a:t>Inference</a:t>
            </a:r>
          </a:p>
        </p:txBody>
      </p:sp>
      <p:sp>
        <p:nvSpPr>
          <p:cNvPr id="3" name="Content Placeholder 2">
            <a:extLst>
              <a:ext uri="{FF2B5EF4-FFF2-40B4-BE49-F238E27FC236}">
                <a16:creationId xmlns:a16="http://schemas.microsoft.com/office/drawing/2014/main" id="{4C9806FC-1595-43B9-BA0B-F8C4D586557E}"/>
              </a:ext>
            </a:extLst>
          </p:cNvPr>
          <p:cNvSpPr>
            <a:spLocks noGrp="1"/>
          </p:cNvSpPr>
          <p:nvPr>
            <p:ph idx="1"/>
          </p:nvPr>
        </p:nvSpPr>
        <p:spPr/>
        <p:txBody>
          <a:bodyPr/>
          <a:lstStyle/>
          <a:p>
            <a:r>
              <a:rPr lang="en-US" dirty="0"/>
              <a:t>From Filter Visualization, we can observe higher and higher level features extracted as we go deeper.</a:t>
            </a:r>
          </a:p>
          <a:p>
            <a:r>
              <a:rPr lang="en-US" dirty="0"/>
              <a:t>From TSNE Visualization, we can observe how the model starts classifying better after each layer.</a:t>
            </a:r>
          </a:p>
          <a:p>
            <a:r>
              <a:rPr lang="en-US" dirty="0"/>
              <a:t>We observe the improvement due to much higher level of feature extraction.</a:t>
            </a:r>
          </a:p>
          <a:p>
            <a:r>
              <a:rPr lang="en-US" dirty="0"/>
              <a:t>There needs to be more finetuning needed (out of scope of this Term Project as it requires a lot more time) and there could be further improvement.</a:t>
            </a:r>
          </a:p>
          <a:p>
            <a:endParaRPr lang="en-US" dirty="0"/>
          </a:p>
          <a:p>
            <a:endParaRPr lang="en-US" dirty="0"/>
          </a:p>
        </p:txBody>
      </p:sp>
    </p:spTree>
    <p:extLst>
      <p:ext uri="{BB962C8B-B14F-4D97-AF65-F5344CB8AC3E}">
        <p14:creationId xmlns:p14="http://schemas.microsoft.com/office/powerpoint/2010/main" val="25034486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745CE-2F5B-4AD3-BEB7-E0C21BEEA85C}"/>
              </a:ext>
            </a:extLst>
          </p:cNvPr>
          <p:cNvSpPr>
            <a:spLocks noGrp="1"/>
          </p:cNvSpPr>
          <p:nvPr>
            <p:ph type="title"/>
          </p:nvPr>
        </p:nvSpPr>
        <p:spPr/>
        <p:txBody>
          <a:bodyPr/>
          <a:lstStyle/>
          <a:p>
            <a:r>
              <a:rPr lang="en-US" dirty="0"/>
              <a:t>ISSUES FACED</a:t>
            </a:r>
          </a:p>
        </p:txBody>
      </p:sp>
      <p:sp>
        <p:nvSpPr>
          <p:cNvPr id="3" name="Content Placeholder 2">
            <a:extLst>
              <a:ext uri="{FF2B5EF4-FFF2-40B4-BE49-F238E27FC236}">
                <a16:creationId xmlns:a16="http://schemas.microsoft.com/office/drawing/2014/main" id="{7BF90AF9-447D-42BF-885D-EC821B8E545D}"/>
              </a:ext>
            </a:extLst>
          </p:cNvPr>
          <p:cNvSpPr>
            <a:spLocks noGrp="1"/>
          </p:cNvSpPr>
          <p:nvPr>
            <p:ph idx="1"/>
          </p:nvPr>
        </p:nvSpPr>
        <p:spPr>
          <a:xfrm>
            <a:off x="838200" y="1475874"/>
            <a:ext cx="10515600" cy="4701089"/>
          </a:xfrm>
        </p:spPr>
        <p:txBody>
          <a:bodyPr/>
          <a:lstStyle/>
          <a:p>
            <a:r>
              <a:rPr lang="en-US" dirty="0"/>
              <a:t>We observe that the model does not achieve a very good performance as quoted in the baseline.</a:t>
            </a:r>
          </a:p>
          <a:p>
            <a:r>
              <a:rPr lang="en-US" dirty="0"/>
              <a:t>Due to the large data samples of augmentation, training takes more time and hence, finetuning takes more time.</a:t>
            </a:r>
          </a:p>
          <a:p>
            <a:pPr marL="0" indent="0">
              <a:buNone/>
            </a:pPr>
            <a:endParaRPr lang="en-US" dirty="0"/>
          </a:p>
        </p:txBody>
      </p:sp>
      <p:pic>
        <p:nvPicPr>
          <p:cNvPr id="6" name="Audio 5">
            <a:hlinkClick r:id="" action="ppaction://media"/>
            <a:extLst>
              <a:ext uri="{FF2B5EF4-FFF2-40B4-BE49-F238E27FC236}">
                <a16:creationId xmlns:a16="http://schemas.microsoft.com/office/drawing/2014/main" id="{1FA1DB6B-61EA-412A-BDA9-4B0C359E26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56507723"/>
      </p:ext>
    </p:extLst>
  </p:cSld>
  <p:clrMapOvr>
    <a:masterClrMapping/>
  </p:clrMapOvr>
  <mc:AlternateContent xmlns:mc="http://schemas.openxmlformats.org/markup-compatibility/2006" xmlns:p14="http://schemas.microsoft.com/office/powerpoint/2010/main">
    <mc:Choice Requires="p14">
      <p:transition spd="slow" p14:dur="2000" advTm="3745"/>
    </mc:Choice>
    <mc:Fallback xmlns="">
      <p:transition spd="slow" advTm="3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7985-A7EC-4B3B-A779-D0DCC1559ABD}"/>
              </a:ext>
            </a:extLst>
          </p:cNvPr>
          <p:cNvSpPr>
            <a:spLocks noGrp="1"/>
          </p:cNvSpPr>
          <p:nvPr>
            <p:ph type="title"/>
          </p:nvPr>
        </p:nvSpPr>
        <p:spPr/>
        <p:txBody>
          <a:bodyPr/>
          <a:lstStyle/>
          <a:p>
            <a:r>
              <a:rPr lang="en-US" dirty="0"/>
              <a:t>FUTURE WORKS</a:t>
            </a:r>
          </a:p>
        </p:txBody>
      </p:sp>
      <p:sp>
        <p:nvSpPr>
          <p:cNvPr id="3" name="Content Placeholder 2">
            <a:extLst>
              <a:ext uri="{FF2B5EF4-FFF2-40B4-BE49-F238E27FC236}">
                <a16:creationId xmlns:a16="http://schemas.microsoft.com/office/drawing/2014/main" id="{BC82F645-FA0C-4A3E-ADF2-AAAB07B83645}"/>
              </a:ext>
            </a:extLst>
          </p:cNvPr>
          <p:cNvSpPr>
            <a:spLocks noGrp="1"/>
          </p:cNvSpPr>
          <p:nvPr>
            <p:ph idx="1"/>
          </p:nvPr>
        </p:nvSpPr>
        <p:spPr/>
        <p:txBody>
          <a:bodyPr/>
          <a:lstStyle/>
          <a:p>
            <a:r>
              <a:rPr lang="en-US" dirty="0"/>
              <a:t>Work on further finetuning.</a:t>
            </a:r>
          </a:p>
          <a:p>
            <a:r>
              <a:rPr lang="en-US" dirty="0"/>
              <a:t>Including Semi-Supervised learning along with the proposed architecture.</a:t>
            </a:r>
          </a:p>
          <a:p>
            <a:r>
              <a:rPr lang="en-US" dirty="0"/>
              <a:t>Including Squeeze-Excitation block and experimenting to check for improvement.</a:t>
            </a:r>
          </a:p>
        </p:txBody>
      </p:sp>
    </p:spTree>
    <p:extLst>
      <p:ext uri="{BB962C8B-B14F-4D97-AF65-F5344CB8AC3E}">
        <p14:creationId xmlns:p14="http://schemas.microsoft.com/office/powerpoint/2010/main" val="27854400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4D3FA-3767-4C6D-B786-97820782714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88F3201-0A0A-47B6-B037-6769093011A2}"/>
              </a:ext>
            </a:extLst>
          </p:cNvPr>
          <p:cNvSpPr>
            <a:spLocks noGrp="1"/>
          </p:cNvSpPr>
          <p:nvPr>
            <p:ph idx="1"/>
          </p:nvPr>
        </p:nvSpPr>
        <p:spPr/>
        <p:txBody>
          <a:bodyPr>
            <a:normAutofit/>
          </a:bodyPr>
          <a:lstStyle/>
          <a:p>
            <a:r>
              <a:rPr lang="en-US" dirty="0"/>
              <a:t>Citation of data: </a:t>
            </a:r>
            <a:r>
              <a:rPr lang="en-US" dirty="0" err="1"/>
              <a:t>Kermany</a:t>
            </a:r>
            <a:r>
              <a:rPr lang="en-US" dirty="0"/>
              <a:t>, Daniel; Zhang, Kang; </a:t>
            </a:r>
            <a:r>
              <a:rPr lang="en-US" dirty="0" err="1"/>
              <a:t>Goldbaum</a:t>
            </a:r>
            <a:r>
              <a:rPr lang="en-US" dirty="0"/>
              <a:t>, Michael (2018), “Large Dataset of Labeled Optical Coherence Tomography (OCT) and Chest X-Ray Images”, Mendeley Data, v3 </a:t>
            </a:r>
            <a:r>
              <a:rPr lang="en-US" u="sng" dirty="0">
                <a:hlinkClick r:id="rId4"/>
              </a:rPr>
              <a:t>http://dx.doi.org/10.17632/rscbjbr9sj.3</a:t>
            </a:r>
            <a:r>
              <a:rPr lang="en-US" dirty="0"/>
              <a:t> </a:t>
            </a:r>
          </a:p>
          <a:p>
            <a:r>
              <a:rPr lang="en-US" dirty="0"/>
              <a:t>Pneumonia Detection in Chest Radiographs: The </a:t>
            </a:r>
            <a:r>
              <a:rPr lang="en-US" dirty="0" err="1"/>
              <a:t>DeepRadiology</a:t>
            </a:r>
            <a:r>
              <a:rPr lang="en-US" dirty="0"/>
              <a:t> Team</a:t>
            </a:r>
          </a:p>
          <a:p>
            <a:r>
              <a:rPr lang="en-US" dirty="0"/>
              <a:t>Pranav </a:t>
            </a:r>
            <a:r>
              <a:rPr lang="en-US" dirty="0" err="1"/>
              <a:t>Rajpurkar</a:t>
            </a:r>
            <a:r>
              <a:rPr lang="en-US" dirty="0"/>
              <a:t>, Andrew Y. Ng et al., “</a:t>
            </a:r>
            <a:r>
              <a:rPr lang="en-US" dirty="0" err="1"/>
              <a:t>CheXNet</a:t>
            </a:r>
            <a:r>
              <a:rPr lang="en-US" dirty="0"/>
              <a:t>: Radiologist-Level Pneumonia Detection on Chest X-Rays with Deep Learning”.</a:t>
            </a:r>
          </a:p>
          <a:p>
            <a:r>
              <a:rPr lang="en-US" dirty="0"/>
              <a:t>Wang et al., “ChestX-ray8: Hospital-scale Chest X-ray Database and Benchmarks on Weakly-Supervised Classification and Localization of Common Thorax Diseases”.</a:t>
            </a:r>
          </a:p>
        </p:txBody>
      </p:sp>
      <p:pic>
        <p:nvPicPr>
          <p:cNvPr id="10" name="Audio 9">
            <a:hlinkClick r:id="" action="ppaction://media"/>
            <a:extLst>
              <a:ext uri="{FF2B5EF4-FFF2-40B4-BE49-F238E27FC236}">
                <a16:creationId xmlns:a16="http://schemas.microsoft.com/office/drawing/2014/main" id="{3F7234F6-1968-49BE-88D2-99FE7E3B69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29506538"/>
      </p:ext>
    </p:extLst>
  </p:cSld>
  <p:clrMapOvr>
    <a:masterClrMapping/>
  </p:clrMapOvr>
  <mc:AlternateContent xmlns:mc="http://schemas.openxmlformats.org/markup-compatibility/2006" xmlns:p14="http://schemas.microsoft.com/office/powerpoint/2010/main">
    <mc:Choice Requires="p14">
      <p:transition spd="slow" p14:dur="2000" advTm="183"/>
    </mc:Choice>
    <mc:Fallback xmlns="">
      <p:transition spd="slow" advTm="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AF9C1C-1C7B-4E75-853B-79FAAD42C33B}"/>
              </a:ext>
            </a:extLst>
          </p:cNvPr>
          <p:cNvSpPr>
            <a:spLocks noGrp="1"/>
          </p:cNvSpPr>
          <p:nvPr>
            <p:ph idx="1"/>
          </p:nvPr>
        </p:nvSpPr>
        <p:spPr>
          <a:xfrm>
            <a:off x="838200" y="802105"/>
            <a:ext cx="10515600" cy="5694948"/>
          </a:xfrm>
        </p:spPr>
        <p:txBody>
          <a:bodyPr>
            <a:normAutofit/>
          </a:bodyPr>
          <a:lstStyle/>
          <a:p>
            <a:r>
              <a:rPr lang="en-US" dirty="0"/>
              <a:t>Yao et al., “LEARNING TO DIAGNOSE FROM SCRATCH BY EXPLOITING DEPENDENCIES AMONG LABELS”.</a:t>
            </a:r>
          </a:p>
          <a:p>
            <a:r>
              <a:rPr lang="en-US" dirty="0"/>
              <a:t>Stephen et al., “An Efficient Deep Learning Approach to Pneumonia Classification in Healthcare”.</a:t>
            </a:r>
          </a:p>
          <a:p>
            <a:r>
              <a:rPr lang="en-US" dirty="0"/>
              <a:t>He et al., “Spatial Pyramid Pooling in Deep Convolutional Networks for Visual Recognition”.</a:t>
            </a:r>
          </a:p>
          <a:p>
            <a:r>
              <a:rPr lang="en-US" dirty="0"/>
              <a:t>Yu et al., “Multi-Scale Context Aggregation by Dilated Convolutions”.</a:t>
            </a:r>
          </a:p>
          <a:p>
            <a:r>
              <a:rPr lang="en-US" dirty="0">
                <a:hlinkClick r:id="rId4"/>
              </a:rPr>
              <a:t>https://towardsdatascience.com/review-dilated-convolution-semantic-segmentation-9d5a5bd768f5</a:t>
            </a:r>
            <a:endParaRPr lang="en-US" dirty="0"/>
          </a:p>
          <a:p>
            <a:r>
              <a:rPr lang="en-US" dirty="0">
                <a:hlinkClick r:id="rId5"/>
              </a:rPr>
              <a:t>https://www.researchgate.net/figure/An-illustration-of-the-Pyramid-Pooling-Module-PPM_fig2_330700867</a:t>
            </a:r>
            <a:endParaRPr lang="en-US" dirty="0"/>
          </a:p>
          <a:p>
            <a:r>
              <a:rPr lang="en-US" dirty="0">
                <a:hlinkClick r:id="rId6"/>
              </a:rPr>
              <a:t>https://www.who.int/</a:t>
            </a:r>
            <a:endParaRPr lang="en-US" dirty="0"/>
          </a:p>
        </p:txBody>
      </p:sp>
      <p:pic>
        <p:nvPicPr>
          <p:cNvPr id="7" name="Audio 6">
            <a:hlinkClick r:id="" action="ppaction://media"/>
            <a:extLst>
              <a:ext uri="{FF2B5EF4-FFF2-40B4-BE49-F238E27FC236}">
                <a16:creationId xmlns:a16="http://schemas.microsoft.com/office/drawing/2014/main" id="{B4480719-D64D-4991-837C-30C0029DEFD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13888318"/>
      </p:ext>
    </p:extLst>
  </p:cSld>
  <p:clrMapOvr>
    <a:masterClrMapping/>
  </p:clrMapOvr>
  <mc:AlternateContent xmlns:mc="http://schemas.openxmlformats.org/markup-compatibility/2006" xmlns:p14="http://schemas.microsoft.com/office/powerpoint/2010/main">
    <mc:Choice Requires="p14">
      <p:transition spd="slow" p14:dur="2000" advTm="407"/>
    </mc:Choice>
    <mc:Fallback xmlns="">
      <p:transition spd="slow" advTm="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3B3DB5-33A0-4104-80F4-5E0694A42652}"/>
              </a:ext>
            </a:extLst>
          </p:cNvPr>
          <p:cNvSpPr>
            <a:spLocks noGrp="1"/>
          </p:cNvSpPr>
          <p:nvPr>
            <p:ph idx="1"/>
          </p:nvPr>
        </p:nvSpPr>
        <p:spPr>
          <a:xfrm>
            <a:off x="838199" y="1138989"/>
            <a:ext cx="10359190" cy="5037974"/>
          </a:xfrm>
        </p:spPr>
        <p:txBody>
          <a:bodyPr>
            <a:normAutofit/>
          </a:bodyPr>
          <a:lstStyle/>
          <a:p>
            <a:r>
              <a:rPr lang="en-US" dirty="0"/>
              <a:t>It is very important that the X-ray scans are properly processed. The idea is to use the X-ray scans to let machine predict the presence of Pneumonic infection.</a:t>
            </a:r>
          </a:p>
          <a:p>
            <a:r>
              <a:rPr lang="en-US" dirty="0"/>
              <a:t>It is of very high importance to detect and treat the infection in primary stages to reduce the mortality rates.</a:t>
            </a:r>
          </a:p>
          <a:p>
            <a:r>
              <a:rPr lang="en-US" dirty="0"/>
              <a:t>As it is the primary reason for infant mortality, it is of very high priority to build an efficient model which can detect the infection, so that the patient starts with the treatment as early as possible.</a:t>
            </a:r>
          </a:p>
          <a:p>
            <a:endParaRPr lang="en-US" dirty="0"/>
          </a:p>
        </p:txBody>
      </p:sp>
      <p:pic>
        <p:nvPicPr>
          <p:cNvPr id="11" name="Audio 10">
            <a:hlinkClick r:id="" action="ppaction://media"/>
            <a:extLst>
              <a:ext uri="{FF2B5EF4-FFF2-40B4-BE49-F238E27FC236}">
                <a16:creationId xmlns:a16="http://schemas.microsoft.com/office/drawing/2014/main" id="{6CAB78BA-0CD1-4278-8085-1AD39E93A9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67309490"/>
      </p:ext>
    </p:extLst>
  </p:cSld>
  <p:clrMapOvr>
    <a:masterClrMapping/>
  </p:clrMapOvr>
  <mc:AlternateContent xmlns:mc="http://schemas.openxmlformats.org/markup-compatibility/2006" xmlns:p14="http://schemas.microsoft.com/office/powerpoint/2010/main">
    <mc:Choice Requires="p14">
      <p:transition spd="slow" p14:dur="2000" advTm="21137"/>
    </mc:Choice>
    <mc:Fallback xmlns="">
      <p:transition spd="slow" advTm="21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0B2C62-6E8A-4002-BC26-2D4F17DF2E09}"/>
              </a:ext>
            </a:extLst>
          </p:cNvPr>
          <p:cNvSpPr>
            <a:spLocks noGrp="1"/>
          </p:cNvSpPr>
          <p:nvPr>
            <p:ph idx="1"/>
          </p:nvPr>
        </p:nvSpPr>
        <p:spPr>
          <a:xfrm>
            <a:off x="838200" y="657729"/>
            <a:ext cx="10515600" cy="5911516"/>
          </a:xfrm>
        </p:spPr>
        <p:txBody>
          <a:bodyPr>
            <a:normAutofit lnSpcReduction="10000"/>
          </a:bodyPr>
          <a:lstStyle/>
          <a:p>
            <a:pPr lvl="0"/>
            <a:r>
              <a:rPr lang="en-US" dirty="0"/>
              <a:t>Wang et al. worked on the same data set with </a:t>
            </a:r>
            <a:r>
              <a:rPr lang="en-US" dirty="0" err="1"/>
              <a:t>GoogLeNet</a:t>
            </a:r>
            <a:r>
              <a:rPr lang="en-US" dirty="0"/>
              <a:t>, VGGNet-16, </a:t>
            </a:r>
            <a:r>
              <a:rPr lang="en-US" dirty="0" err="1"/>
              <a:t>ResNet</a:t>
            </a:r>
            <a:r>
              <a:rPr lang="en-US" dirty="0"/>
              <a:t>, </a:t>
            </a:r>
            <a:r>
              <a:rPr lang="en-US" dirty="0" err="1"/>
              <a:t>AlexNet</a:t>
            </a:r>
            <a:r>
              <a:rPr lang="en-US" dirty="0"/>
              <a:t> and classify 8 different Thorax diseases (among the existing 14 disease labels in the dataset). A small number of images with infection which have hand labeled bounding boxes are used as ground truths for the localization of the infection. The prediction is again a heatmap indicative of the location of one of the 8 thoracic disease. They achieve an AUCROC of 63.33% for Pneumonia.</a:t>
            </a:r>
          </a:p>
          <a:p>
            <a:pPr lvl="0"/>
            <a:r>
              <a:rPr lang="en-US" dirty="0"/>
              <a:t>Yao et al. work on classifying 14 different thoracic diseases using densely connected convolutional neural networks on the same data set used by Wang et al. They achieve an AUCROC score of 71.3%.</a:t>
            </a:r>
          </a:p>
          <a:p>
            <a:pPr lvl="0"/>
            <a:r>
              <a:rPr lang="en-US" dirty="0"/>
              <a:t>Jameson </a:t>
            </a:r>
            <a:r>
              <a:rPr lang="en-US" dirty="0" err="1"/>
              <a:t>Merkow</a:t>
            </a:r>
            <a:r>
              <a:rPr lang="en-US" dirty="0"/>
              <a:t> and team work on 3000 chest X-rays with tightly labeled bounding boxes as part of 2018 RSNA Pneumonia challenge. They employ a </a:t>
            </a:r>
            <a:r>
              <a:rPr lang="en-US" dirty="0" err="1"/>
              <a:t>CoupleNet</a:t>
            </a:r>
            <a:r>
              <a:rPr lang="en-US" dirty="0"/>
              <a:t>, a fully convolutional neural network incorporating global and local features for object detection. They report an </a:t>
            </a:r>
            <a:r>
              <a:rPr lang="en-US" dirty="0" err="1"/>
              <a:t>IoU</a:t>
            </a:r>
            <a:r>
              <a:rPr lang="en-US" dirty="0"/>
              <a:t> average C-score (based on averaging over various thresholds per image) of 0.2310.</a:t>
            </a:r>
          </a:p>
        </p:txBody>
      </p:sp>
      <p:pic>
        <p:nvPicPr>
          <p:cNvPr id="9" name="Audio 8">
            <a:hlinkClick r:id="" action="ppaction://media"/>
            <a:extLst>
              <a:ext uri="{FF2B5EF4-FFF2-40B4-BE49-F238E27FC236}">
                <a16:creationId xmlns:a16="http://schemas.microsoft.com/office/drawing/2014/main" id="{411948A8-4A92-4DC1-9A13-E06A42C2292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01543552"/>
      </p:ext>
    </p:extLst>
  </p:cSld>
  <p:clrMapOvr>
    <a:masterClrMapping/>
  </p:clrMapOvr>
  <mc:AlternateContent xmlns:mc="http://schemas.openxmlformats.org/markup-compatibility/2006" xmlns:p14="http://schemas.microsoft.com/office/powerpoint/2010/main">
    <mc:Choice Requires="p14">
      <p:transition spd="slow" p14:dur="2000" advTm="54481"/>
    </mc:Choice>
    <mc:Fallback xmlns="">
      <p:transition spd="slow" advTm="54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653EA2-1949-4524-BA9A-8E9231BE5536}"/>
              </a:ext>
            </a:extLst>
          </p:cNvPr>
          <p:cNvSpPr>
            <a:spLocks noGrp="1"/>
          </p:cNvSpPr>
          <p:nvPr>
            <p:ph idx="1"/>
          </p:nvPr>
        </p:nvSpPr>
        <p:spPr>
          <a:xfrm>
            <a:off x="838200" y="753980"/>
            <a:ext cx="10515600" cy="3176337"/>
          </a:xfrm>
        </p:spPr>
        <p:txBody>
          <a:bodyPr/>
          <a:lstStyle/>
          <a:p>
            <a:r>
              <a:rPr lang="en-US" dirty="0"/>
              <a:t>Stephen and team published a paper in Journal of Healthcare Engineering on employing Convolutional Neural Networks to classify to two classes (Pneumonia and non-Pneumonia). This paper is the closest of the other works which we will be employing as the baseline. The dataset employed contains 5856 X-ray images of anterior-posterior chests. They produce a classification accuracy of 93.73% on the validation set and a 95.31% on training set. The dataset used by them is same as employed in our project report.</a:t>
            </a:r>
          </a:p>
        </p:txBody>
      </p:sp>
      <p:pic>
        <p:nvPicPr>
          <p:cNvPr id="4" name="Picture 3">
            <a:extLst>
              <a:ext uri="{FF2B5EF4-FFF2-40B4-BE49-F238E27FC236}">
                <a16:creationId xmlns:a16="http://schemas.microsoft.com/office/drawing/2014/main" id="{D1DA56B9-5BB5-4BED-BFEA-D13AC57CADF2}"/>
              </a:ext>
            </a:extLst>
          </p:cNvPr>
          <p:cNvPicPr>
            <a:picLocks noChangeAspect="1"/>
          </p:cNvPicPr>
          <p:nvPr/>
        </p:nvPicPr>
        <p:blipFill>
          <a:blip r:embed="rId4"/>
          <a:stretch>
            <a:fillRect/>
          </a:stretch>
        </p:blipFill>
        <p:spPr>
          <a:xfrm>
            <a:off x="1518112" y="3930317"/>
            <a:ext cx="9155775" cy="2326356"/>
          </a:xfrm>
          <a:prstGeom prst="rect">
            <a:avLst/>
          </a:prstGeom>
        </p:spPr>
      </p:pic>
      <p:pic>
        <p:nvPicPr>
          <p:cNvPr id="15" name="Audio 14">
            <a:hlinkClick r:id="" action="ppaction://media"/>
            <a:extLst>
              <a:ext uri="{FF2B5EF4-FFF2-40B4-BE49-F238E27FC236}">
                <a16:creationId xmlns:a16="http://schemas.microsoft.com/office/drawing/2014/main" id="{676B26C6-8329-48FF-97DA-038B1D7BB7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18079425"/>
      </p:ext>
    </p:extLst>
  </p:cSld>
  <p:clrMapOvr>
    <a:masterClrMapping/>
  </p:clrMapOvr>
  <mc:AlternateContent xmlns:mc="http://schemas.openxmlformats.org/markup-compatibility/2006" xmlns:p14="http://schemas.microsoft.com/office/powerpoint/2010/main">
    <mc:Choice Requires="p14">
      <p:transition spd="slow" p14:dur="2000" advTm="28599"/>
    </mc:Choice>
    <mc:Fallback xmlns="">
      <p:transition spd="slow" advTm="28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FCFBD1-D671-4F63-B45D-F1EF65EB4B5D}"/>
              </a:ext>
            </a:extLst>
          </p:cNvPr>
          <p:cNvSpPr>
            <a:spLocks noGrp="1"/>
          </p:cNvSpPr>
          <p:nvPr>
            <p:ph idx="1"/>
          </p:nvPr>
        </p:nvSpPr>
        <p:spPr>
          <a:xfrm>
            <a:off x="838200" y="882316"/>
            <a:ext cx="10515600" cy="2053389"/>
          </a:xfrm>
        </p:spPr>
        <p:txBody>
          <a:bodyPr/>
          <a:lstStyle/>
          <a:p>
            <a:r>
              <a:rPr lang="en-US" dirty="0"/>
              <a:t>Yu et al. propose multi scale context aggregation by Dilated Convolutions. There has been significant improvement with the usage of the dilated convolutions over the conventional convolutional blocks, which support exponential expansion of the receptive fields without losing resolution.</a:t>
            </a:r>
          </a:p>
        </p:txBody>
      </p:sp>
      <p:pic>
        <p:nvPicPr>
          <p:cNvPr id="12" name="Screen Recording 11">
            <a:hlinkClick r:id="" action="ppaction://media"/>
            <a:extLst>
              <a:ext uri="{FF2B5EF4-FFF2-40B4-BE49-F238E27FC236}">
                <a16:creationId xmlns:a16="http://schemas.microsoft.com/office/drawing/2014/main" id="{A95DABE5-FEFF-49D4-B75B-21196041C04B}"/>
              </a:ext>
            </a:extLst>
          </p:cNvPr>
          <p:cNvPicPr>
            <a:picLocks noChangeAspect="1"/>
          </p:cNvPicPr>
          <p:nvPr>
            <a:videoFile r:link="rId3"/>
            <p:extLst>
              <p:ext uri="{DAA4B4D4-6D71-4841-9C94-3DE7FCFB9230}">
                <p14:media xmlns:p14="http://schemas.microsoft.com/office/powerpoint/2010/main" r:embed="rId2"/>
              </p:ext>
            </p:extLst>
          </p:nvPr>
        </p:nvPicPr>
        <p:blipFill>
          <a:blip r:embed="rId9"/>
          <a:stretch>
            <a:fillRect/>
          </a:stretch>
        </p:blipFill>
        <p:spPr>
          <a:xfrm>
            <a:off x="1890108" y="2904355"/>
            <a:ext cx="4062789" cy="3291173"/>
          </a:xfrm>
          <a:prstGeom prst="rect">
            <a:avLst/>
          </a:prstGeom>
        </p:spPr>
      </p:pic>
      <p:pic>
        <p:nvPicPr>
          <p:cNvPr id="13" name="Screen Recording 12">
            <a:hlinkClick r:id="" action="ppaction://media"/>
            <a:extLst>
              <a:ext uri="{FF2B5EF4-FFF2-40B4-BE49-F238E27FC236}">
                <a16:creationId xmlns:a16="http://schemas.microsoft.com/office/drawing/2014/main" id="{503CAFA3-0E49-4DA2-B9C9-C1B85AA92A82}"/>
              </a:ext>
            </a:extLst>
          </p:cNvPr>
          <p:cNvPicPr>
            <a:picLocks noChangeAspect="1"/>
          </p:cNvPicPr>
          <p:nvPr>
            <a:videoFile r:link="rId5"/>
            <p:extLst>
              <p:ext uri="{DAA4B4D4-6D71-4841-9C94-3DE7FCFB9230}">
                <p14:media xmlns:p14="http://schemas.microsoft.com/office/powerpoint/2010/main" r:embed="rId4"/>
              </p:ext>
            </p:extLst>
          </p:nvPr>
        </p:nvPicPr>
        <p:blipFill>
          <a:blip r:embed="rId10"/>
          <a:stretch>
            <a:fillRect/>
          </a:stretch>
        </p:blipFill>
        <p:spPr>
          <a:xfrm>
            <a:off x="6239105" y="2756066"/>
            <a:ext cx="4263795" cy="3454005"/>
          </a:xfrm>
          <a:prstGeom prst="rect">
            <a:avLst/>
          </a:prstGeom>
        </p:spPr>
      </p:pic>
      <p:pic>
        <p:nvPicPr>
          <p:cNvPr id="22" name="Audio 21">
            <a:hlinkClick r:id="" action="ppaction://media"/>
            <a:extLst>
              <a:ext uri="{FF2B5EF4-FFF2-40B4-BE49-F238E27FC236}">
                <a16:creationId xmlns:a16="http://schemas.microsoft.com/office/drawing/2014/main" id="{A04E27D9-6D40-4251-86E9-F46367C65A66}"/>
              </a:ext>
            </a:extLst>
          </p:cNvPr>
          <p:cNvPicPr>
            <a:picLocks noChangeAspect="1"/>
          </p:cNvPicPr>
          <p:nvPr>
            <a:audioFile r:link="rId7"/>
            <p:extLst>
              <p:ext uri="{DAA4B4D4-6D71-4841-9C94-3DE7FCFB9230}">
                <p14:media xmlns:p14="http://schemas.microsoft.com/office/powerpoint/2010/main" r:embed="rId6"/>
              </p:ext>
            </p:extLst>
          </p:nvPr>
        </p:nvPicPr>
        <p:blipFill>
          <a:blip r:embed="rId11"/>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002147885"/>
      </p:ext>
    </p:extLst>
  </p:cSld>
  <p:clrMapOvr>
    <a:masterClrMapping/>
  </p:clrMapOvr>
  <mc:AlternateContent xmlns:mc="http://schemas.openxmlformats.org/markup-compatibility/2006" xmlns:p14="http://schemas.microsoft.com/office/powerpoint/2010/main">
    <mc:Choice Requires="p14">
      <p:transition spd="slow" p14:dur="2000" advTm="30461"/>
    </mc:Choice>
    <mc:Fallback xmlns="">
      <p:transition spd="slow" advTm="30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504" fill="hold"/>
                                        <p:tgtEl>
                                          <p:spTgt spid="12"/>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114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12"/>
                </p:tgtEl>
              </p:cMediaNode>
            </p:video>
            <p:seq concurrent="1" nextAc="seek">
              <p:cTn id="16" restart="whenNotActive" fill="hold" evtFilter="cancelBubble" nodeType="interactiveSeq">
                <p:stCondLst>
                  <p:cond evt="onClick" delay="0">
                    <p:tgtEl>
                      <p:spTgt spid="1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2"/>
                                        </p:tgtEl>
                                      </p:cBhvr>
                                    </p:cmd>
                                  </p:childTnLst>
                                </p:cTn>
                              </p:par>
                            </p:childTnLst>
                          </p:cTn>
                        </p:par>
                      </p:childTnLst>
                    </p:cTn>
                  </p:par>
                </p:childTnLst>
              </p:cTn>
              <p:nextCondLst>
                <p:cond evt="onClick" delay="0">
                  <p:tgtEl>
                    <p:spTgt spid="12"/>
                  </p:tgtEl>
                </p:cond>
              </p:nextCondLst>
            </p:seq>
            <p:video>
              <p:cMediaNode vol="80000" mute="1">
                <p:cTn id="21" fill="hold" display="0">
                  <p:stCondLst>
                    <p:cond delay="indefinite"/>
                  </p:stCondLst>
                </p:cTn>
                <p:tgtEl>
                  <p:spTgt spid="13"/>
                </p:tgtEl>
              </p:cMediaNode>
            </p:video>
            <p:seq concurrent="1" nextAc="seek">
              <p:cTn id="22" restart="whenNotActive" fill="hold" evtFilter="cancelBubble" nodeType="interactiveSeq">
                <p:stCondLst>
                  <p:cond evt="onClick" delay="0">
                    <p:tgtEl>
                      <p:spTgt spid="13"/>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3"/>
                                        </p:tgtEl>
                                      </p:cBhvr>
                                    </p:cmd>
                                  </p:childTnLst>
                                </p:cTn>
                              </p:par>
                            </p:childTnLst>
                          </p:cTn>
                        </p:par>
                      </p:childTnLst>
                    </p:cTn>
                  </p:par>
                </p:childTnLst>
              </p:cTn>
              <p:nextCondLst>
                <p:cond evt="onClick" delay="0">
                  <p:tgtEl>
                    <p:spTgt spid="13"/>
                  </p:tgtEl>
                </p:cond>
              </p:nextCondLst>
            </p:seq>
            <p:audio isNarration="1">
              <p:cMediaNode vol="80000" showWhenStopped="0">
                <p:cTn id="27" fill="hold" display="0">
                  <p:stCondLst>
                    <p:cond delay="indefinite"/>
                  </p:stCondLst>
                  <p:endCondLst>
                    <p:cond evt="onStopAudio" delay="0">
                      <p:tgtEl>
                        <p:sldTgt/>
                      </p:tgtEl>
                    </p:cond>
                  </p:endCondLst>
                </p:cTn>
                <p:tgtEl>
                  <p:spTgt spid="22"/>
                </p:tgtEl>
              </p:cMediaNode>
            </p:audio>
          </p:childTnLst>
        </p:cTn>
      </p:par>
    </p:tnLst>
  </p:timing>
  <p:extLst>
    <p:ext uri="{E180D4A7-C9FB-4DFB-919C-405C955672EB}">
      <p14:showEvtLst xmlns:p14="http://schemas.microsoft.com/office/powerpoint/2010/main">
        <p14:playEvt time="10137" objId="12"/>
        <p14:triggerEvt type="onClick" time="10137" objId="12"/>
        <p14:playEvt time="15722" objId="13"/>
        <p14:triggerEvt type="onClick" time="15722" objId="13"/>
        <p14:stopEvt time="20753" objId="12"/>
        <p14:pauseEvt time="26925" objId="13"/>
        <p14:triggerEvt type="onClick" time="26925" objId="13"/>
        <p14:playEvt time="28061" objId="12"/>
        <p14:stopEvt time="29581" objId="13"/>
        <p14:playEvt time="29581" objId="13"/>
        <p14:stopEvt time="30461" objId="12"/>
        <p14:stopEvt time="30461" objId="13"/>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F2260E-5670-4724-88D4-5828494604F6}"/>
              </a:ext>
            </a:extLst>
          </p:cNvPr>
          <p:cNvSpPr>
            <a:spLocks noGrp="1"/>
          </p:cNvSpPr>
          <p:nvPr>
            <p:ph idx="1"/>
          </p:nvPr>
        </p:nvSpPr>
        <p:spPr>
          <a:xfrm>
            <a:off x="838200" y="1187116"/>
            <a:ext cx="4760495" cy="4989847"/>
          </a:xfrm>
        </p:spPr>
        <p:txBody>
          <a:bodyPr/>
          <a:lstStyle/>
          <a:p>
            <a:r>
              <a:rPr lang="en-US" dirty="0"/>
              <a:t>He et al. propose a technique of spatial pyramid pooling on Deep convolutional networks which generates a fixed length representation regardless of the image size/scale. They produce better accuracy with faster running time than R-CNN.</a:t>
            </a:r>
          </a:p>
          <a:p>
            <a:endParaRPr lang="en-US" dirty="0"/>
          </a:p>
        </p:txBody>
      </p:sp>
      <p:pic>
        <p:nvPicPr>
          <p:cNvPr id="4" name="Picture 3">
            <a:extLst>
              <a:ext uri="{FF2B5EF4-FFF2-40B4-BE49-F238E27FC236}">
                <a16:creationId xmlns:a16="http://schemas.microsoft.com/office/drawing/2014/main" id="{DF6D3F6F-3C9D-4C91-868E-79A587A47B61}"/>
              </a:ext>
            </a:extLst>
          </p:cNvPr>
          <p:cNvPicPr>
            <a:picLocks noChangeAspect="1"/>
          </p:cNvPicPr>
          <p:nvPr/>
        </p:nvPicPr>
        <p:blipFill>
          <a:blip r:embed="rId4"/>
          <a:stretch>
            <a:fillRect/>
          </a:stretch>
        </p:blipFill>
        <p:spPr>
          <a:xfrm>
            <a:off x="5759117" y="586862"/>
            <a:ext cx="5458462" cy="5684276"/>
          </a:xfrm>
          <a:prstGeom prst="rect">
            <a:avLst/>
          </a:prstGeom>
        </p:spPr>
      </p:pic>
      <p:pic>
        <p:nvPicPr>
          <p:cNvPr id="16" name="Audio 15">
            <a:hlinkClick r:id="" action="ppaction://media"/>
            <a:extLst>
              <a:ext uri="{FF2B5EF4-FFF2-40B4-BE49-F238E27FC236}">
                <a16:creationId xmlns:a16="http://schemas.microsoft.com/office/drawing/2014/main" id="{3FDEE136-72AC-437A-A67A-DF44FEDA79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55099337"/>
      </p:ext>
    </p:extLst>
  </p:cSld>
  <p:clrMapOvr>
    <a:masterClrMapping/>
  </p:clrMapOvr>
  <mc:AlternateContent xmlns:mc="http://schemas.openxmlformats.org/markup-compatibility/2006" xmlns:p14="http://schemas.microsoft.com/office/powerpoint/2010/main">
    <mc:Choice Requires="p14">
      <p:transition spd="slow" p14:dur="2000" advTm="26783"/>
    </mc:Choice>
    <mc:Fallback xmlns="">
      <p:transition spd="slow" advTm="26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8|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2471</TotalTime>
  <Words>2772</Words>
  <Application>Microsoft Office PowerPoint</Application>
  <PresentationFormat>Widescreen</PresentationFormat>
  <Paragraphs>238</Paragraphs>
  <Slides>49</Slides>
  <Notes>0</Notes>
  <HiddenSlides>0</HiddenSlides>
  <MMClips>37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Lato</vt:lpstr>
      <vt:lpstr>Monaco</vt:lpstr>
      <vt:lpstr>Office Theme</vt:lpstr>
      <vt:lpstr>CSE 583 / EE 552 Pattern Recognition and Machine Learning</vt:lpstr>
      <vt:lpstr>Introduction</vt:lpstr>
      <vt:lpstr>PowerPoint Presentation</vt:lpstr>
      <vt:lpstr>Motivation</vt:lpstr>
      <vt:lpstr>PowerPoint Presentation</vt:lpstr>
      <vt:lpstr>PowerPoint Presentation</vt:lpstr>
      <vt:lpstr>PowerPoint Presentation</vt:lpstr>
      <vt:lpstr>PowerPoint Presentation</vt:lpstr>
      <vt:lpstr>PowerPoint Presentation</vt:lpstr>
      <vt:lpstr>Dataset Description</vt:lpstr>
      <vt:lpstr>PowerPoint Presentation</vt:lpstr>
      <vt:lpstr>Proposed methods</vt:lpstr>
      <vt:lpstr>Proposed architecture</vt:lpstr>
      <vt:lpstr>PowerPoint Presentation</vt:lpstr>
      <vt:lpstr>Data Study using KNN</vt:lpstr>
      <vt:lpstr>Sample Test-closest Train image pair</vt:lpstr>
      <vt:lpstr>RESULTS</vt:lpstr>
      <vt:lpstr>OBSERVATIONS</vt:lpstr>
      <vt:lpstr>Unsupervised Learning approach: K-Means</vt:lpstr>
      <vt:lpstr>OBSERVATION</vt:lpstr>
      <vt:lpstr>Baseline Implementation without Data Augmentation</vt:lpstr>
      <vt:lpstr>Details of Baseline Model</vt:lpstr>
      <vt:lpstr>Observation</vt:lpstr>
      <vt:lpstr>RESULTS</vt:lpstr>
      <vt:lpstr>Confusion Matrices</vt:lpstr>
      <vt:lpstr>Filter Visualization</vt:lpstr>
      <vt:lpstr>TSNE Visualization</vt:lpstr>
      <vt:lpstr>Data Augmentation based on the Baseline</vt:lpstr>
      <vt:lpstr>PowerPoint Presentation</vt:lpstr>
      <vt:lpstr>Sample Augmentations</vt:lpstr>
      <vt:lpstr>Baseline Implementation with Data Augmentation</vt:lpstr>
      <vt:lpstr>Observation</vt:lpstr>
      <vt:lpstr>RESULTS</vt:lpstr>
      <vt:lpstr>Confusion Matrices</vt:lpstr>
      <vt:lpstr>Filter Visualization</vt:lpstr>
      <vt:lpstr>TSNE Visualization</vt:lpstr>
      <vt:lpstr>Proposed architecture</vt:lpstr>
      <vt:lpstr>X-Net Implementation</vt:lpstr>
      <vt:lpstr>Details of X-Net Model</vt:lpstr>
      <vt:lpstr>Observation</vt:lpstr>
      <vt:lpstr>X-Net RESULTS</vt:lpstr>
      <vt:lpstr>Confusion Matrices</vt:lpstr>
      <vt:lpstr>X-Net Filter Visualization</vt:lpstr>
      <vt:lpstr>TSNE Visualization</vt:lpstr>
      <vt:lpstr>Inference</vt:lpstr>
      <vt:lpstr>ISSUES FACED</vt:lpstr>
      <vt:lpstr>FUTURE WORKS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583 / EE 552 Pattern Recognition and Machine Learning</dc:title>
  <dc:creator>Srikanth Banagere Manjunatha</dc:creator>
  <cp:lastModifiedBy> </cp:lastModifiedBy>
  <cp:revision>41</cp:revision>
  <dcterms:created xsi:type="dcterms:W3CDTF">2020-03-20T07:35:47Z</dcterms:created>
  <dcterms:modified xsi:type="dcterms:W3CDTF">2020-04-30T03:16:09Z</dcterms:modified>
</cp:coreProperties>
</file>